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60" r:id="rId3"/>
    <p:sldId id="298" r:id="rId4"/>
    <p:sldId id="281" r:id="rId5"/>
    <p:sldId id="279" r:id="rId6"/>
    <p:sldId id="280" r:id="rId7"/>
    <p:sldId id="261" r:id="rId8"/>
    <p:sldId id="262" r:id="rId9"/>
    <p:sldId id="268" r:id="rId10"/>
    <p:sldId id="263" r:id="rId11"/>
    <p:sldId id="259" r:id="rId12"/>
    <p:sldId id="270" r:id="rId13"/>
    <p:sldId id="271" r:id="rId14"/>
    <p:sldId id="272" r:id="rId15"/>
    <p:sldId id="264" r:id="rId16"/>
    <p:sldId id="265" r:id="rId17"/>
    <p:sldId id="266" r:id="rId18"/>
    <p:sldId id="267" r:id="rId19"/>
    <p:sldId id="282" r:id="rId20"/>
    <p:sldId id="278" r:id="rId21"/>
    <p:sldId id="276" r:id="rId22"/>
    <p:sldId id="302" r:id="rId23"/>
    <p:sldId id="277" r:id="rId24"/>
    <p:sldId id="304" r:id="rId25"/>
    <p:sldId id="303" r:id="rId26"/>
    <p:sldId id="273" r:id="rId27"/>
    <p:sldId id="283" r:id="rId28"/>
    <p:sldId id="287" r:id="rId29"/>
    <p:sldId id="284" r:id="rId30"/>
    <p:sldId id="286" r:id="rId31"/>
    <p:sldId id="289" r:id="rId32"/>
    <p:sldId id="300" r:id="rId33"/>
    <p:sldId id="288" r:id="rId34"/>
    <p:sldId id="299" r:id="rId35"/>
    <p:sldId id="292" r:id="rId36"/>
    <p:sldId id="291" r:id="rId37"/>
    <p:sldId id="294" r:id="rId38"/>
    <p:sldId id="295" r:id="rId39"/>
    <p:sldId id="296" r:id="rId40"/>
    <p:sldId id="297"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0FF62"/>
    <a:srgbClr val="FFD06E"/>
    <a:srgbClr val="FFAB00"/>
    <a:srgbClr val="FFF3AE"/>
    <a:srgbClr val="81176F"/>
    <a:srgbClr val="FF2E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81607" autoAdjust="0"/>
  </p:normalViewPr>
  <p:slideViewPr>
    <p:cSldViewPr snapToGrid="0" snapToObjects="1">
      <p:cViewPr varScale="1">
        <p:scale>
          <a:sx n="78" d="100"/>
          <a:sy n="78" d="100"/>
        </p:scale>
        <p:origin x="-168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362F72-E297-5348-8613-E5F978A21602}" type="datetimeFigureOut">
              <a:rPr lang="en-US" smtClean="0"/>
              <a:t>3/28/17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A77565-BA03-F44B-8717-E6EB0ECC54D8}" type="slidenum">
              <a:rPr lang="en-US" smtClean="0"/>
              <a:t>‹#›</a:t>
            </a:fld>
            <a:endParaRPr lang="en-US"/>
          </a:p>
        </p:txBody>
      </p:sp>
    </p:spTree>
    <p:extLst>
      <p:ext uri="{BB962C8B-B14F-4D97-AF65-F5344CB8AC3E}">
        <p14:creationId xmlns:p14="http://schemas.microsoft.com/office/powerpoint/2010/main" val="3374753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Yokoi saw a bored businessman playing with an LCD calculator by pressing the buttons and came up with Game &amp; Watch and ultimately the Game Boy.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Cheap and well-understood</a:t>
            </a:r>
            <a:r>
              <a:rPr lang="en-US" baseline="0" dirty="0" smtClean="0"/>
              <a:t> tech</a:t>
            </a:r>
            <a:endParaRPr lang="en-US" dirty="0" smtClean="0"/>
          </a:p>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5</a:t>
            </a:fld>
            <a:endParaRPr lang="en-US"/>
          </a:p>
        </p:txBody>
      </p:sp>
    </p:spTree>
    <p:extLst>
      <p:ext uri="{BB962C8B-B14F-4D97-AF65-F5344CB8AC3E}">
        <p14:creationId xmlns:p14="http://schemas.microsoft.com/office/powerpoint/2010/main" val="2916515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20</a:t>
            </a:fld>
            <a:endParaRPr lang="en-US"/>
          </a:p>
        </p:txBody>
      </p:sp>
    </p:spTree>
    <p:extLst>
      <p:ext uri="{BB962C8B-B14F-4D97-AF65-F5344CB8AC3E}">
        <p14:creationId xmlns:p14="http://schemas.microsoft.com/office/powerpoint/2010/main" val="3237432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Yokoi saw a bored businessman playing with an LCD calculator by pressing the buttons and came up with Game &amp; Watch and ultimately the Game Boy.</a:t>
            </a:r>
          </a:p>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21</a:t>
            </a:fld>
            <a:endParaRPr lang="en-US"/>
          </a:p>
        </p:txBody>
      </p:sp>
    </p:spTree>
    <p:extLst>
      <p:ext uri="{BB962C8B-B14F-4D97-AF65-F5344CB8AC3E}">
        <p14:creationId xmlns:p14="http://schemas.microsoft.com/office/powerpoint/2010/main" val="291651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Yokoi saw a bored businessman playing with an LCD calculator by pressing the buttons and came up with Game &amp; Watch and ultimately the Game Boy.</a:t>
            </a:r>
          </a:p>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22</a:t>
            </a:fld>
            <a:endParaRPr lang="en-US"/>
          </a:p>
        </p:txBody>
      </p:sp>
    </p:spTree>
    <p:extLst>
      <p:ext uri="{BB962C8B-B14F-4D97-AF65-F5344CB8AC3E}">
        <p14:creationId xmlns:p14="http://schemas.microsoft.com/office/powerpoint/2010/main" val="291651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Yokoi saw a bored businessman playing with an LCD calculator by pressing the buttons and came up with Game &amp; Watch and ultimately the Game Boy.</a:t>
            </a:r>
          </a:p>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23</a:t>
            </a:fld>
            <a:endParaRPr lang="en-US"/>
          </a:p>
        </p:txBody>
      </p:sp>
    </p:spTree>
    <p:extLst>
      <p:ext uri="{BB962C8B-B14F-4D97-AF65-F5344CB8AC3E}">
        <p14:creationId xmlns:p14="http://schemas.microsoft.com/office/powerpoint/2010/main" val="291651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Yokoi saw a bored businessman playing with an LCD calculator by pressing the buttons and came up with Game &amp; Watch and ultimately the Game Boy.</a:t>
            </a:r>
          </a:p>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24</a:t>
            </a:fld>
            <a:endParaRPr lang="en-US"/>
          </a:p>
        </p:txBody>
      </p:sp>
    </p:spTree>
    <p:extLst>
      <p:ext uri="{BB962C8B-B14F-4D97-AF65-F5344CB8AC3E}">
        <p14:creationId xmlns:p14="http://schemas.microsoft.com/office/powerpoint/2010/main" val="291651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Yokoi saw a bored businessman playing with an LCD calculator by pressing the buttons and came up with Game &amp; Watch and ultimately the Game Boy.</a:t>
            </a:r>
          </a:p>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25</a:t>
            </a:fld>
            <a:endParaRPr lang="en-US"/>
          </a:p>
        </p:txBody>
      </p:sp>
    </p:spTree>
    <p:extLst>
      <p:ext uri="{BB962C8B-B14F-4D97-AF65-F5344CB8AC3E}">
        <p14:creationId xmlns:p14="http://schemas.microsoft.com/office/powerpoint/2010/main" val="291651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26</a:t>
            </a:fld>
            <a:endParaRPr lang="en-US"/>
          </a:p>
        </p:txBody>
      </p:sp>
    </p:spTree>
    <p:extLst>
      <p:ext uri="{BB962C8B-B14F-4D97-AF65-F5344CB8AC3E}">
        <p14:creationId xmlns:p14="http://schemas.microsoft.com/office/powerpoint/2010/main" val="3950006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knows moving fast in VR makes you sick because your sense of vision</a:t>
            </a:r>
            <a:r>
              <a:rPr lang="en-US" baseline="0" dirty="0" smtClean="0"/>
              <a:t> and balance get out of sync. It’s a fun rule to try to break and get away with. With this project we thought we could make the player move fast by showering them with intense rewards and distractions and keeping it super short.</a:t>
            </a:r>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27</a:t>
            </a:fld>
            <a:endParaRPr lang="en-US"/>
          </a:p>
        </p:txBody>
      </p:sp>
    </p:spTree>
    <p:extLst>
      <p:ext uri="{BB962C8B-B14F-4D97-AF65-F5344CB8AC3E}">
        <p14:creationId xmlns:p14="http://schemas.microsoft.com/office/powerpoint/2010/main" val="3950006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Markiplier</a:t>
            </a:r>
            <a:r>
              <a:rPr lang="en-US" baseline="0" dirty="0" smtClean="0"/>
              <a:t> video</a:t>
            </a:r>
          </a:p>
          <a:p>
            <a:endParaRPr lang="en-US" baseline="0" dirty="0" smtClean="0"/>
          </a:p>
          <a:p>
            <a:r>
              <a:rPr lang="en-US" baseline="0" dirty="0" smtClean="0"/>
              <a:t>Go to credits on </a:t>
            </a:r>
            <a:r>
              <a:rPr lang="en-US" baseline="0" dirty="0" err="1" smtClean="0"/>
              <a:t>Dumpygame</a:t>
            </a:r>
            <a:r>
              <a:rPr lang="en-US" baseline="0" dirty="0" smtClean="0"/>
              <a:t> website</a:t>
            </a:r>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29</a:t>
            </a:fld>
            <a:endParaRPr lang="en-US"/>
          </a:p>
        </p:txBody>
      </p:sp>
    </p:spTree>
    <p:extLst>
      <p:ext uri="{BB962C8B-B14F-4D97-AF65-F5344CB8AC3E}">
        <p14:creationId xmlns:p14="http://schemas.microsoft.com/office/powerpoint/2010/main" val="2584384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toy was prototyped</a:t>
            </a:r>
            <a:r>
              <a:rPr lang="en-US" baseline="0" dirty="0" smtClean="0"/>
              <a:t> and was fun right away the game asked for shit to throw at the toy</a:t>
            </a:r>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30</a:t>
            </a:fld>
            <a:endParaRPr lang="en-US"/>
          </a:p>
        </p:txBody>
      </p:sp>
    </p:spTree>
    <p:extLst>
      <p:ext uri="{BB962C8B-B14F-4D97-AF65-F5344CB8AC3E}">
        <p14:creationId xmlns:p14="http://schemas.microsoft.com/office/powerpoint/2010/main" val="185068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Yokoi saw a bored businessman playing with an LCD calculator by pressing the buttons and came up with Game &amp; Watch and ultimately the Game Boy.</a:t>
            </a:r>
          </a:p>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6</a:t>
            </a:fld>
            <a:endParaRPr lang="en-US"/>
          </a:p>
        </p:txBody>
      </p:sp>
    </p:spTree>
    <p:extLst>
      <p:ext uri="{BB962C8B-B14F-4D97-AF65-F5344CB8AC3E}">
        <p14:creationId xmlns:p14="http://schemas.microsoft.com/office/powerpoint/2010/main" val="2916515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32</a:t>
            </a:fld>
            <a:endParaRPr lang="en-US"/>
          </a:p>
        </p:txBody>
      </p:sp>
    </p:spTree>
    <p:extLst>
      <p:ext uri="{BB962C8B-B14F-4D97-AF65-F5344CB8AC3E}">
        <p14:creationId xmlns:p14="http://schemas.microsoft.com/office/powerpoint/2010/main" val="454277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down many times with Brian</a:t>
            </a:r>
            <a:r>
              <a:rPr lang="en-US" baseline="0" dirty="0" smtClean="0"/>
              <a:t> Gabor to brainstorm ways to use mechanic differently in space</a:t>
            </a:r>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33</a:t>
            </a:fld>
            <a:endParaRPr lang="en-US"/>
          </a:p>
        </p:txBody>
      </p:sp>
    </p:spTree>
    <p:extLst>
      <p:ext uri="{BB962C8B-B14F-4D97-AF65-F5344CB8AC3E}">
        <p14:creationId xmlns:p14="http://schemas.microsoft.com/office/powerpoint/2010/main" val="1966526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Impressionistic 4 act game about being a sex slave</a:t>
            </a:r>
          </a:p>
          <a:p>
            <a:r>
              <a:rPr lang="en-US" sz="1200" kern="1200" dirty="0" smtClean="0">
                <a:solidFill>
                  <a:schemeClr val="tx1"/>
                </a:solidFill>
                <a:effectLst/>
                <a:latin typeface="+mn-lt"/>
                <a:ea typeface="+mn-ea"/>
                <a:cs typeface="+mn-cs"/>
              </a:rPr>
              <a:t>Played sequentially on 4 platforms to increase and then drop presence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Goals I had before</a:t>
            </a:r>
            <a:r>
              <a:rPr lang="en-US" sz="1200" kern="1200" baseline="0" dirty="0" smtClean="0">
                <a:solidFill>
                  <a:schemeClr val="tx1"/>
                </a:solidFill>
                <a:effectLst/>
                <a:latin typeface="+mn-lt"/>
                <a:ea typeface="+mn-ea"/>
                <a:cs typeface="+mn-cs"/>
              </a:rPr>
              <a:t> this project:</a:t>
            </a:r>
            <a:endParaRPr lang="en-US" sz="1200" kern="1200" dirty="0" smtClean="0">
              <a:solidFill>
                <a:schemeClr val="tx1"/>
              </a:solidFill>
              <a:effectLst/>
              <a:latin typeface="+mn-lt"/>
              <a:ea typeface="+mn-ea"/>
              <a:cs typeface="+mn-cs"/>
            </a:endParaRPr>
          </a:p>
          <a:p>
            <a:r>
              <a:rPr lang="en-US" dirty="0" smtClean="0"/>
              <a:t>I</a:t>
            </a:r>
            <a:r>
              <a:rPr lang="en-US" baseline="0" dirty="0" smtClean="0"/>
              <a:t> liked the idea of putting on VR headset for only part of game</a:t>
            </a:r>
          </a:p>
          <a:p>
            <a:r>
              <a:rPr lang="en-US" baseline="0" dirty="0" smtClean="0"/>
              <a:t>Wanted to have player experience / see rape in a way that “worked.” Thoughtful disempowerment</a:t>
            </a:r>
          </a:p>
          <a:p>
            <a:endParaRPr lang="en-US" baseline="0" dirty="0" smtClean="0"/>
          </a:p>
          <a:p>
            <a:r>
              <a:rPr lang="en-US" baseline="0" dirty="0" smtClean="0"/>
              <a:t>Mention / show credits</a:t>
            </a:r>
            <a:endParaRPr lang="en-US" dirty="0" smtClean="0"/>
          </a:p>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37</a:t>
            </a:fld>
            <a:endParaRPr lang="en-US"/>
          </a:p>
        </p:txBody>
      </p:sp>
    </p:spTree>
    <p:extLst>
      <p:ext uri="{BB962C8B-B14F-4D97-AF65-F5344CB8AC3E}">
        <p14:creationId xmlns:p14="http://schemas.microsoft.com/office/powerpoint/2010/main" val="195308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don’t like holding hands up</a:t>
            </a:r>
          </a:p>
          <a:p>
            <a:r>
              <a:rPr lang="en-US" dirty="0" smtClean="0"/>
              <a:t>Everything that looked cool had bad</a:t>
            </a:r>
            <a:r>
              <a:rPr lang="en-US" baseline="0" dirty="0" smtClean="0"/>
              <a:t> </a:t>
            </a:r>
            <a:r>
              <a:rPr lang="en-US" baseline="0" dirty="0" err="1" smtClean="0"/>
              <a:t>framerate</a:t>
            </a:r>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7</a:t>
            </a:fld>
            <a:endParaRPr lang="en-US"/>
          </a:p>
        </p:txBody>
      </p:sp>
    </p:spTree>
    <p:extLst>
      <p:ext uri="{BB962C8B-B14F-4D97-AF65-F5344CB8AC3E}">
        <p14:creationId xmlns:p14="http://schemas.microsoft.com/office/powerpoint/2010/main" val="1062142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r>
              <a:rPr lang="en-US" dirty="0" smtClean="0"/>
              <a:t>Players enjoyed playing in the seams</a:t>
            </a:r>
          </a:p>
          <a:p>
            <a:r>
              <a:rPr lang="en-US" dirty="0" smtClean="0"/>
              <a:t>The</a:t>
            </a:r>
            <a:r>
              <a:rPr lang="en-US" baseline="0" dirty="0" smtClean="0"/>
              <a:t> medium of AR was itself a focal point</a:t>
            </a:r>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8</a:t>
            </a:fld>
            <a:endParaRPr lang="en-US"/>
          </a:p>
        </p:txBody>
      </p:sp>
    </p:spTree>
    <p:extLst>
      <p:ext uri="{BB962C8B-B14F-4D97-AF65-F5344CB8AC3E}">
        <p14:creationId xmlns:p14="http://schemas.microsoft.com/office/powerpoint/2010/main" val="3457675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r>
              <a:rPr lang="en-US" dirty="0" smtClean="0"/>
              <a:t>Players enjoyed playing in the seams</a:t>
            </a:r>
          </a:p>
          <a:p>
            <a:r>
              <a:rPr lang="en-US" dirty="0" smtClean="0"/>
              <a:t>The</a:t>
            </a:r>
            <a:r>
              <a:rPr lang="en-US" baseline="0" dirty="0" smtClean="0"/>
              <a:t> medium of AR was itself a focal point</a:t>
            </a:r>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9</a:t>
            </a:fld>
            <a:endParaRPr lang="en-US"/>
          </a:p>
        </p:txBody>
      </p:sp>
    </p:spTree>
    <p:extLst>
      <p:ext uri="{BB962C8B-B14F-4D97-AF65-F5344CB8AC3E}">
        <p14:creationId xmlns:p14="http://schemas.microsoft.com/office/powerpoint/2010/main" val="345767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r>
              <a:rPr lang="en-US" dirty="0" smtClean="0"/>
              <a:t>Players enjoyed playing in the seams</a:t>
            </a:r>
          </a:p>
          <a:p>
            <a:r>
              <a:rPr lang="en-US" dirty="0" smtClean="0"/>
              <a:t>The</a:t>
            </a:r>
            <a:r>
              <a:rPr lang="en-US" baseline="0" dirty="0" smtClean="0"/>
              <a:t> medium of AR was itself a focal point</a:t>
            </a:r>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10</a:t>
            </a:fld>
            <a:endParaRPr lang="en-US"/>
          </a:p>
        </p:txBody>
      </p:sp>
    </p:spTree>
    <p:extLst>
      <p:ext uri="{BB962C8B-B14F-4D97-AF65-F5344CB8AC3E}">
        <p14:creationId xmlns:p14="http://schemas.microsoft.com/office/powerpoint/2010/main" val="3457675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15</a:t>
            </a:fld>
            <a:endParaRPr lang="en-US"/>
          </a:p>
        </p:txBody>
      </p:sp>
    </p:spTree>
    <p:extLst>
      <p:ext uri="{BB962C8B-B14F-4D97-AF65-F5344CB8AC3E}">
        <p14:creationId xmlns:p14="http://schemas.microsoft.com/office/powerpoint/2010/main" val="345767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Play video</a:t>
            </a:r>
          </a:p>
          <a:p>
            <a:endParaRPr lang="en-US" baseline="0" dirty="0" smtClean="0"/>
          </a:p>
          <a:p>
            <a:r>
              <a:rPr lang="en-US" baseline="0" dirty="0" smtClean="0"/>
              <a:t>Mention / show credits</a:t>
            </a:r>
            <a:endParaRPr lang="en-US" dirty="0" smtClean="0"/>
          </a:p>
          <a:p>
            <a:endParaRPr lang="en-US" dirty="0" smtClean="0"/>
          </a:p>
          <a:p>
            <a:r>
              <a:rPr lang="en-US" dirty="0" smtClean="0"/>
              <a:t>Actually encourages</a:t>
            </a:r>
            <a:r>
              <a:rPr lang="en-US" baseline="0" dirty="0" smtClean="0"/>
              <a:t> player to lose tracking</a:t>
            </a:r>
          </a:p>
          <a:p>
            <a:r>
              <a:rPr lang="en-US" baseline="0" dirty="0" smtClean="0"/>
              <a:t>Play with AR itself</a:t>
            </a:r>
          </a:p>
          <a:p>
            <a:r>
              <a:rPr lang="en-US" baseline="0" dirty="0" smtClean="0"/>
              <a:t>Uses fidelity of rotational input</a:t>
            </a:r>
            <a:endParaRPr lang="en-US" dirty="0"/>
          </a:p>
        </p:txBody>
      </p:sp>
      <p:sp>
        <p:nvSpPr>
          <p:cNvPr id="4" name="Slide Number Placeholder 3"/>
          <p:cNvSpPr>
            <a:spLocks noGrp="1"/>
          </p:cNvSpPr>
          <p:nvPr>
            <p:ph type="sldNum" sz="quarter" idx="10"/>
          </p:nvPr>
        </p:nvSpPr>
        <p:spPr/>
        <p:txBody>
          <a:bodyPr/>
          <a:lstStyle/>
          <a:p>
            <a:fld id="{E3A77565-BA03-F44B-8717-E6EB0ECC54D8}" type="slidenum">
              <a:rPr lang="en-US" smtClean="0"/>
              <a:t>16</a:t>
            </a:fld>
            <a:endParaRPr lang="en-US"/>
          </a:p>
        </p:txBody>
      </p:sp>
    </p:spTree>
    <p:extLst>
      <p:ext uri="{BB962C8B-B14F-4D97-AF65-F5344CB8AC3E}">
        <p14:creationId xmlns:p14="http://schemas.microsoft.com/office/powerpoint/2010/main" val="3457675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Play video</a:t>
            </a:r>
          </a:p>
          <a:p>
            <a:endParaRPr lang="en-US" baseline="0" dirty="0" smtClean="0"/>
          </a:p>
          <a:p>
            <a:r>
              <a:rPr lang="en-US" baseline="0" dirty="0" smtClean="0"/>
              <a:t>Mention / show credits</a:t>
            </a:r>
            <a:endParaRPr lang="en-US" dirty="0" smtClean="0"/>
          </a:p>
          <a:p>
            <a:endParaRPr lang="en-US" dirty="0" smtClean="0"/>
          </a:p>
          <a:p>
            <a:r>
              <a:rPr lang="en-US" dirty="0" smtClean="0"/>
              <a:t>Positional and rotational input</a:t>
            </a:r>
          </a:p>
          <a:p>
            <a:r>
              <a:rPr lang="en-US" dirty="0" smtClean="0"/>
              <a:t>Blended contexts:</a:t>
            </a:r>
            <a:r>
              <a:rPr lang="en-US" baseline="0" dirty="0" smtClean="0"/>
              <a:t> vibe of gallery space + vibe of casual god game</a:t>
            </a:r>
            <a:endParaRPr lang="en-US" dirty="0" smtClean="0"/>
          </a:p>
        </p:txBody>
      </p:sp>
      <p:sp>
        <p:nvSpPr>
          <p:cNvPr id="4" name="Slide Number Placeholder 3"/>
          <p:cNvSpPr>
            <a:spLocks noGrp="1"/>
          </p:cNvSpPr>
          <p:nvPr>
            <p:ph type="sldNum" sz="quarter" idx="10"/>
          </p:nvPr>
        </p:nvSpPr>
        <p:spPr/>
        <p:txBody>
          <a:bodyPr/>
          <a:lstStyle/>
          <a:p>
            <a:fld id="{E3A77565-BA03-F44B-8717-E6EB0ECC54D8}" type="slidenum">
              <a:rPr lang="en-US" smtClean="0"/>
              <a:t>17</a:t>
            </a:fld>
            <a:endParaRPr lang="en-US"/>
          </a:p>
        </p:txBody>
      </p:sp>
    </p:spTree>
    <p:extLst>
      <p:ext uri="{BB962C8B-B14F-4D97-AF65-F5344CB8AC3E}">
        <p14:creationId xmlns:p14="http://schemas.microsoft.com/office/powerpoint/2010/main" val="3457675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F12FE6-2B11-4A47-9D22-498F9D2EB4CA}"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27367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F12FE6-2B11-4A47-9D22-498F9D2EB4CA}"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169828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F12FE6-2B11-4A47-9D22-498F9D2EB4CA}"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407560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F12FE6-2B11-4A47-9D22-498F9D2EB4CA}"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255118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F12FE6-2B11-4A47-9D22-498F9D2EB4CA}"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1470068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F12FE6-2B11-4A47-9D22-498F9D2EB4CA}"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63615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F12FE6-2B11-4A47-9D22-498F9D2EB4CA}" type="datetimeFigureOut">
              <a:rPr lang="en-US" smtClean="0"/>
              <a:t>3/28/17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1592597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F12FE6-2B11-4A47-9D22-498F9D2EB4CA}" type="datetimeFigureOut">
              <a:rPr lang="en-US" smtClean="0"/>
              <a:t>3/28/17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1051316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12FE6-2B11-4A47-9D22-498F9D2EB4CA}" type="datetimeFigureOut">
              <a:rPr lang="en-US" smtClean="0"/>
              <a:t>3/28/17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107923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F12FE6-2B11-4A47-9D22-498F9D2EB4CA}"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326070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F12FE6-2B11-4A47-9D22-498F9D2EB4CA}"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6D37C-A1B3-4F4D-B90E-F1E7CC9F3FD7}" type="slidenum">
              <a:rPr lang="en-US" smtClean="0"/>
              <a:t>‹#›</a:t>
            </a:fld>
            <a:endParaRPr lang="en-US"/>
          </a:p>
        </p:txBody>
      </p:sp>
    </p:spTree>
    <p:extLst>
      <p:ext uri="{BB962C8B-B14F-4D97-AF65-F5344CB8AC3E}">
        <p14:creationId xmlns:p14="http://schemas.microsoft.com/office/powerpoint/2010/main" val="13592633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0FF62"/>
            </a:gs>
            <a:gs pos="100000">
              <a:srgbClr val="FFD06E"/>
            </a:gs>
          </a:gsLst>
          <a:lin ang="1638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F12FE6-2B11-4A47-9D22-498F9D2EB4CA}" type="datetimeFigureOut">
              <a:rPr lang="en-US" smtClean="0"/>
              <a:t>3/28/17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6D37C-A1B3-4F4D-B90E-F1E7CC9F3FD7}" type="slidenum">
              <a:rPr lang="en-US" smtClean="0"/>
              <a:t>‹#›</a:t>
            </a:fld>
            <a:endParaRPr lang="en-US"/>
          </a:p>
        </p:txBody>
      </p:sp>
    </p:spTree>
    <p:extLst>
      <p:ext uri="{BB962C8B-B14F-4D97-AF65-F5344CB8AC3E}">
        <p14:creationId xmlns:p14="http://schemas.microsoft.com/office/powerpoint/2010/main" val="3415769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argamedesign.com/" TargetMode="External"/><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1PQDUA75BsM" TargetMode="External"/><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hyperlink" Target="http://brianschrank.com/ar_and_vr.htm%23vengeance" TargetMode="Externa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_5y25bLQygk" TargetMode="External"/><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_5y25bLQygk" TargetMode="External"/><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_5y25bLQygk" TargetMode="Externa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_5y25bLQygk" TargetMode="External"/><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_5y25bLQygk" TargetMode="External"/><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_5y25bLQygk" TargetMode="Externa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_5y25bLQygk" TargetMode="Externa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_5y25bLQygk" TargetMode="Externa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hyperlink" Target="http://amomentfreefromdarkness.com/" TargetMode="External"/><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rianschrank.com/vrgames/projects/index.html%23p1" TargetMode="Externa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hyperlink" Target="http://brianschrank.com/ar_and_vr.htm%23dart" TargetMode="External"/><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000" dirty="0" smtClean="0"/>
              <a:t>Intro to AR Game Design</a:t>
            </a:r>
            <a:br>
              <a:rPr lang="en-US" sz="5000" dirty="0" smtClean="0"/>
            </a:br>
            <a:r>
              <a:rPr lang="en-US" sz="5000" dirty="0" smtClean="0"/>
              <a:t>and Development</a:t>
            </a:r>
            <a:endParaRPr lang="en-US" sz="5000" dirty="0"/>
          </a:p>
        </p:txBody>
      </p:sp>
      <p:sp>
        <p:nvSpPr>
          <p:cNvPr id="3" name="Subtitle 2"/>
          <p:cNvSpPr>
            <a:spLocks noGrp="1"/>
          </p:cNvSpPr>
          <p:nvPr>
            <p:ph type="subTitle" idx="1"/>
          </p:nvPr>
        </p:nvSpPr>
        <p:spPr>
          <a:xfrm>
            <a:off x="1371600" y="4592309"/>
            <a:ext cx="6400800" cy="1418493"/>
          </a:xfrm>
        </p:spPr>
        <p:txBody>
          <a:bodyPr>
            <a:normAutofit/>
          </a:bodyPr>
          <a:lstStyle/>
          <a:p>
            <a:r>
              <a:rPr lang="en-US" sz="4000" dirty="0" err="1" smtClean="0">
                <a:solidFill>
                  <a:schemeClr val="tx1"/>
                </a:solidFill>
              </a:rPr>
              <a:t>www.BrianSchrank.com</a:t>
            </a:r>
            <a:endParaRPr lang="en-US" sz="4000" dirty="0">
              <a:solidFill>
                <a:schemeClr val="tx1"/>
              </a:solidFill>
            </a:endParaRPr>
          </a:p>
        </p:txBody>
      </p:sp>
    </p:spTree>
    <p:extLst>
      <p:ext uri="{BB962C8B-B14F-4D97-AF65-F5344CB8AC3E}">
        <p14:creationId xmlns:p14="http://schemas.microsoft.com/office/powerpoint/2010/main" val="3885010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330"/>
            <a:ext cx="8229600" cy="1143000"/>
          </a:xfrm>
        </p:spPr>
        <p:txBody>
          <a:bodyPr>
            <a:normAutofit/>
          </a:bodyPr>
          <a:lstStyle/>
          <a:p>
            <a:r>
              <a:rPr lang="en-US" dirty="0" smtClean="0"/>
              <a:t>Cartoon Network / Qualcomm </a:t>
            </a:r>
            <a:endParaRPr lang="en-US" dirty="0"/>
          </a:p>
        </p:txBody>
      </p:sp>
      <p:pic>
        <p:nvPicPr>
          <p:cNvPr id="7" name="Picture 6"/>
          <p:cNvPicPr>
            <a:picLocks noChangeAspect="1"/>
          </p:cNvPicPr>
          <p:nvPr/>
        </p:nvPicPr>
        <p:blipFill>
          <a:blip r:embed="rId3"/>
          <a:stretch>
            <a:fillRect/>
          </a:stretch>
        </p:blipFill>
        <p:spPr>
          <a:xfrm>
            <a:off x="-7615" y="1898497"/>
            <a:ext cx="9159230" cy="3048306"/>
          </a:xfrm>
          <a:prstGeom prst="rect">
            <a:avLst/>
          </a:prstGeom>
        </p:spPr>
      </p:pic>
      <p:sp>
        <p:nvSpPr>
          <p:cNvPr id="9" name="Rectangle 8"/>
          <p:cNvSpPr/>
          <p:nvPr/>
        </p:nvSpPr>
        <p:spPr>
          <a:xfrm>
            <a:off x="2754828" y="5514834"/>
            <a:ext cx="3727002" cy="523220"/>
          </a:xfrm>
          <a:prstGeom prst="rect">
            <a:avLst/>
          </a:prstGeom>
        </p:spPr>
        <p:txBody>
          <a:bodyPr wrap="none">
            <a:spAutoFit/>
          </a:bodyPr>
          <a:lstStyle/>
          <a:p>
            <a:r>
              <a:rPr lang="en-US" sz="2800" dirty="0" smtClean="0"/>
              <a:t>Handheld AR 2006-2010</a:t>
            </a:r>
            <a:endParaRPr lang="en-US" sz="2800" dirty="0"/>
          </a:p>
        </p:txBody>
      </p:sp>
    </p:spTree>
    <p:extLst>
      <p:ext uri="{BB962C8B-B14F-4D97-AF65-F5344CB8AC3E}">
        <p14:creationId xmlns:p14="http://schemas.microsoft.com/office/powerpoint/2010/main" val="3365368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Handheld AR works well with</a:t>
            </a:r>
            <a:endParaRPr lang="en-US" dirty="0"/>
          </a:p>
        </p:txBody>
      </p:sp>
      <p:sp>
        <p:nvSpPr>
          <p:cNvPr id="4" name="Content Placeholder 3"/>
          <p:cNvSpPr>
            <a:spLocks noGrp="1"/>
          </p:cNvSpPr>
          <p:nvPr>
            <p:ph idx="1"/>
          </p:nvPr>
        </p:nvSpPr>
        <p:spPr/>
        <p:txBody>
          <a:bodyPr/>
          <a:lstStyle/>
          <a:p>
            <a:r>
              <a:rPr lang="en-US" dirty="0" smtClean="0"/>
              <a:t>Device (phone) as metaphor</a:t>
            </a:r>
          </a:p>
          <a:p>
            <a:pPr lvl="1"/>
            <a:r>
              <a:rPr lang="en-US" dirty="0" smtClean="0"/>
              <a:t>Magnifying glass, fishing pole, storm cloud, etc.</a:t>
            </a:r>
          </a:p>
        </p:txBody>
      </p:sp>
    </p:spTree>
    <p:extLst>
      <p:ext uri="{BB962C8B-B14F-4D97-AF65-F5344CB8AC3E}">
        <p14:creationId xmlns:p14="http://schemas.microsoft.com/office/powerpoint/2010/main" val="2849338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Handheld AR works well with</a:t>
            </a:r>
            <a:endParaRPr lang="en-US" dirty="0"/>
          </a:p>
        </p:txBody>
      </p:sp>
      <p:sp>
        <p:nvSpPr>
          <p:cNvPr id="4" name="Content Placeholder 3"/>
          <p:cNvSpPr>
            <a:spLocks noGrp="1"/>
          </p:cNvSpPr>
          <p:nvPr>
            <p:ph idx="1"/>
          </p:nvPr>
        </p:nvSpPr>
        <p:spPr/>
        <p:txBody>
          <a:bodyPr/>
          <a:lstStyle/>
          <a:p>
            <a:r>
              <a:rPr lang="en-US" dirty="0" smtClean="0"/>
              <a:t>Device (phone) as metaphor</a:t>
            </a:r>
          </a:p>
          <a:p>
            <a:pPr lvl="1"/>
            <a:r>
              <a:rPr lang="en-US" dirty="0" smtClean="0"/>
              <a:t>Magnifying glass, fishing pole, storm cloud, etc.</a:t>
            </a:r>
          </a:p>
          <a:p>
            <a:r>
              <a:rPr lang="en-US" dirty="0" smtClean="0"/>
              <a:t>Control mapping</a:t>
            </a:r>
          </a:p>
          <a:p>
            <a:pPr lvl="1"/>
            <a:r>
              <a:rPr lang="en-US" dirty="0" smtClean="0"/>
              <a:t>Moving device affects focal point, bait position, wind direction, etc.</a:t>
            </a:r>
          </a:p>
        </p:txBody>
      </p:sp>
    </p:spTree>
    <p:extLst>
      <p:ext uri="{BB962C8B-B14F-4D97-AF65-F5344CB8AC3E}">
        <p14:creationId xmlns:p14="http://schemas.microsoft.com/office/powerpoint/2010/main" val="2507238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Handheld AR works well with</a:t>
            </a:r>
            <a:endParaRPr lang="en-US" dirty="0"/>
          </a:p>
        </p:txBody>
      </p:sp>
      <p:sp>
        <p:nvSpPr>
          <p:cNvPr id="4" name="Content Placeholder 3"/>
          <p:cNvSpPr>
            <a:spLocks noGrp="1"/>
          </p:cNvSpPr>
          <p:nvPr>
            <p:ph idx="1"/>
          </p:nvPr>
        </p:nvSpPr>
        <p:spPr/>
        <p:txBody>
          <a:bodyPr/>
          <a:lstStyle/>
          <a:p>
            <a:r>
              <a:rPr lang="en-US" dirty="0" smtClean="0"/>
              <a:t>Device (phone) as metaphor</a:t>
            </a:r>
          </a:p>
          <a:p>
            <a:pPr lvl="1"/>
            <a:r>
              <a:rPr lang="en-US" dirty="0" smtClean="0"/>
              <a:t>Magnifying glass, fishing pole, storm cloud, etc.</a:t>
            </a:r>
          </a:p>
          <a:p>
            <a:r>
              <a:rPr lang="en-US" dirty="0" smtClean="0"/>
              <a:t>Control mapping</a:t>
            </a:r>
          </a:p>
          <a:p>
            <a:pPr lvl="1"/>
            <a:r>
              <a:rPr lang="en-US" dirty="0" smtClean="0"/>
              <a:t>Moving device affects focal point, bait position</a:t>
            </a:r>
          </a:p>
          <a:p>
            <a:r>
              <a:rPr lang="en-US" dirty="0" smtClean="0"/>
              <a:t>Flexible-social bodies</a:t>
            </a:r>
          </a:p>
          <a:p>
            <a:pPr lvl="1"/>
            <a:r>
              <a:rPr lang="en-US" dirty="0" smtClean="0"/>
              <a:t>Players freely move, share screens, tease, etc.</a:t>
            </a:r>
          </a:p>
        </p:txBody>
      </p:sp>
    </p:spTree>
    <p:extLst>
      <p:ext uri="{BB962C8B-B14F-4D97-AF65-F5344CB8AC3E}">
        <p14:creationId xmlns:p14="http://schemas.microsoft.com/office/powerpoint/2010/main" val="137665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Handheld AR works well with</a:t>
            </a:r>
            <a:endParaRPr lang="en-US" dirty="0"/>
          </a:p>
        </p:txBody>
      </p:sp>
      <p:sp>
        <p:nvSpPr>
          <p:cNvPr id="4" name="Content Placeholder 3"/>
          <p:cNvSpPr>
            <a:spLocks noGrp="1"/>
          </p:cNvSpPr>
          <p:nvPr>
            <p:ph idx="1"/>
          </p:nvPr>
        </p:nvSpPr>
        <p:spPr/>
        <p:txBody>
          <a:bodyPr>
            <a:normAutofit/>
          </a:bodyPr>
          <a:lstStyle/>
          <a:p>
            <a:r>
              <a:rPr lang="en-US" dirty="0" smtClean="0"/>
              <a:t>Device (phone) as metaphor</a:t>
            </a:r>
          </a:p>
          <a:p>
            <a:pPr lvl="1"/>
            <a:r>
              <a:rPr lang="en-US" dirty="0" smtClean="0"/>
              <a:t>Magnifying glass, fishing pole, storm cloud, etc.</a:t>
            </a:r>
          </a:p>
          <a:p>
            <a:r>
              <a:rPr lang="en-US" dirty="0" smtClean="0"/>
              <a:t>Control mapping</a:t>
            </a:r>
          </a:p>
          <a:p>
            <a:pPr lvl="1"/>
            <a:r>
              <a:rPr lang="en-US" dirty="0" smtClean="0"/>
              <a:t>Moving device affects focal point, bait position</a:t>
            </a:r>
          </a:p>
          <a:p>
            <a:r>
              <a:rPr lang="en-US" dirty="0" smtClean="0"/>
              <a:t>Flexible-social bodies</a:t>
            </a:r>
          </a:p>
          <a:p>
            <a:pPr lvl="1"/>
            <a:r>
              <a:rPr lang="en-US" dirty="0" smtClean="0"/>
              <a:t>Players freely move, share screens, tease, etc.</a:t>
            </a:r>
          </a:p>
          <a:p>
            <a:r>
              <a:rPr lang="en-US" dirty="0" smtClean="0"/>
              <a:t>Virtual creatures</a:t>
            </a:r>
          </a:p>
          <a:p>
            <a:pPr lvl="1"/>
            <a:r>
              <a:rPr lang="en-US" dirty="0" smtClean="0"/>
              <a:t>Little reactive creatures activate, charm the space</a:t>
            </a:r>
          </a:p>
        </p:txBody>
      </p:sp>
    </p:spTree>
    <p:extLst>
      <p:ext uri="{BB962C8B-B14F-4D97-AF65-F5344CB8AC3E}">
        <p14:creationId xmlns:p14="http://schemas.microsoft.com/office/powerpoint/2010/main" val="128989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330"/>
            <a:ext cx="8229600" cy="1143000"/>
          </a:xfrm>
        </p:spPr>
        <p:txBody>
          <a:bodyPr>
            <a:normAutofit/>
          </a:bodyPr>
          <a:lstStyle/>
          <a:p>
            <a:r>
              <a:rPr lang="en-US" dirty="0" smtClean="0"/>
              <a:t>AR Game Dev DePaul</a:t>
            </a:r>
            <a:endParaRPr lang="en-US" dirty="0"/>
          </a:p>
        </p:txBody>
      </p:sp>
      <p:pic>
        <p:nvPicPr>
          <p:cNvPr id="4" name="Picture 3">
            <a:hlinkClick r:id="rId3"/>
          </p:cNvPr>
          <p:cNvPicPr>
            <a:picLocks noChangeAspect="1"/>
          </p:cNvPicPr>
          <p:nvPr/>
        </p:nvPicPr>
        <p:blipFill>
          <a:blip r:embed="rId4"/>
          <a:stretch>
            <a:fillRect/>
          </a:stretch>
        </p:blipFill>
        <p:spPr>
          <a:xfrm>
            <a:off x="1359893" y="2120900"/>
            <a:ext cx="3289170" cy="2552396"/>
          </a:xfrm>
          <a:prstGeom prst="rect">
            <a:avLst/>
          </a:prstGeom>
        </p:spPr>
      </p:pic>
      <p:pic>
        <p:nvPicPr>
          <p:cNvPr id="7" name="Picture 6">
            <a:hlinkClick r:id="rId3"/>
          </p:cNvPr>
          <p:cNvPicPr>
            <a:picLocks noChangeAspect="1"/>
          </p:cNvPicPr>
          <p:nvPr/>
        </p:nvPicPr>
        <p:blipFill>
          <a:blip r:embed="rId5"/>
          <a:stretch>
            <a:fillRect/>
          </a:stretch>
        </p:blipFill>
        <p:spPr>
          <a:xfrm>
            <a:off x="5200719" y="2120900"/>
            <a:ext cx="2540000" cy="2540000"/>
          </a:xfrm>
          <a:prstGeom prst="rect">
            <a:avLst/>
          </a:prstGeom>
        </p:spPr>
      </p:pic>
    </p:spTree>
    <p:extLst>
      <p:ext uri="{BB962C8B-B14F-4D97-AF65-F5344CB8AC3E}">
        <p14:creationId xmlns:p14="http://schemas.microsoft.com/office/powerpoint/2010/main" val="3695508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Kaiju Kazoo</a:t>
            </a:r>
            <a:endParaRPr lang="en-US" dirty="0"/>
          </a:p>
        </p:txBody>
      </p:sp>
      <p:pic>
        <p:nvPicPr>
          <p:cNvPr id="5" name="Picture 4">
            <a:hlinkClick r:id="rId3"/>
          </p:cNvPr>
          <p:cNvPicPr>
            <a:picLocks noChangeAspect="1"/>
          </p:cNvPicPr>
          <p:nvPr/>
        </p:nvPicPr>
        <p:blipFill>
          <a:blip r:embed="rId4"/>
          <a:stretch>
            <a:fillRect/>
          </a:stretch>
        </p:blipFill>
        <p:spPr>
          <a:xfrm>
            <a:off x="0" y="377260"/>
            <a:ext cx="9144000" cy="6145360"/>
          </a:xfrm>
          <a:prstGeom prst="rect">
            <a:avLst/>
          </a:prstGeom>
        </p:spPr>
      </p:pic>
    </p:spTree>
    <p:extLst>
      <p:ext uri="{BB962C8B-B14F-4D97-AF65-F5344CB8AC3E}">
        <p14:creationId xmlns:p14="http://schemas.microsoft.com/office/powerpoint/2010/main" val="148286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73266" y="3127008"/>
            <a:ext cx="5070734" cy="3137516"/>
          </a:xfrm>
          <a:prstGeom prst="rect">
            <a:avLst/>
          </a:prstGeom>
        </p:spPr>
      </p:pic>
      <p:sp>
        <p:nvSpPr>
          <p:cNvPr id="8" name="Title 7"/>
          <p:cNvSpPr>
            <a:spLocks noGrp="1"/>
          </p:cNvSpPr>
          <p:nvPr>
            <p:ph type="title"/>
          </p:nvPr>
        </p:nvSpPr>
        <p:spPr/>
        <p:txBody>
          <a:bodyPr/>
          <a:lstStyle/>
          <a:p>
            <a:r>
              <a:rPr lang="en-US" dirty="0" smtClean="0"/>
              <a:t>After the Gods</a:t>
            </a:r>
            <a:endParaRPr lang="en-US" dirty="0"/>
          </a:p>
        </p:txBody>
      </p:sp>
      <p:pic>
        <p:nvPicPr>
          <p:cNvPr id="2" name="Picture 1"/>
          <p:cNvPicPr>
            <a:picLocks noChangeAspect="1"/>
          </p:cNvPicPr>
          <p:nvPr/>
        </p:nvPicPr>
        <p:blipFill>
          <a:blip r:embed="rId4"/>
          <a:stretch>
            <a:fillRect/>
          </a:stretch>
        </p:blipFill>
        <p:spPr>
          <a:xfrm>
            <a:off x="1690245" y="274638"/>
            <a:ext cx="5763510" cy="2578412"/>
          </a:xfrm>
          <a:prstGeom prst="rect">
            <a:avLst/>
          </a:prstGeom>
        </p:spPr>
      </p:pic>
      <p:pic>
        <p:nvPicPr>
          <p:cNvPr id="3" name="Picture 2"/>
          <p:cNvPicPr>
            <a:picLocks noChangeAspect="1"/>
          </p:cNvPicPr>
          <p:nvPr/>
        </p:nvPicPr>
        <p:blipFill>
          <a:blip r:embed="rId5"/>
          <a:stretch>
            <a:fillRect/>
          </a:stretch>
        </p:blipFill>
        <p:spPr>
          <a:xfrm>
            <a:off x="0" y="3127008"/>
            <a:ext cx="5070734" cy="3137516"/>
          </a:xfrm>
          <a:prstGeom prst="rect">
            <a:avLst/>
          </a:prstGeom>
        </p:spPr>
      </p:pic>
    </p:spTree>
    <p:extLst>
      <p:ext uri="{BB962C8B-B14F-4D97-AF65-F5344CB8AC3E}">
        <p14:creationId xmlns:p14="http://schemas.microsoft.com/office/powerpoint/2010/main" val="967783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Hololens Game Dev DePaul</a:t>
            </a:r>
            <a:endParaRPr lang="en-US" dirty="0"/>
          </a:p>
        </p:txBody>
      </p:sp>
      <p:sp>
        <p:nvSpPr>
          <p:cNvPr id="3" name="Content Placeholder 2"/>
          <p:cNvSpPr>
            <a:spLocks noGrp="1"/>
          </p:cNvSpPr>
          <p:nvPr>
            <p:ph idx="1"/>
          </p:nvPr>
        </p:nvSpPr>
        <p:spPr>
          <a:xfrm>
            <a:off x="457200" y="1600200"/>
            <a:ext cx="8229600" cy="4813641"/>
          </a:xfrm>
        </p:spPr>
        <p:txBody>
          <a:bodyPr>
            <a:normAutofit/>
          </a:bodyPr>
          <a:lstStyle/>
          <a:p>
            <a:r>
              <a:rPr lang="en-US" dirty="0" smtClean="0"/>
              <a:t>First AR platform without any slippage</a:t>
            </a:r>
          </a:p>
          <a:p>
            <a:pPr lvl="1"/>
            <a:r>
              <a:rPr lang="en-US" dirty="0" smtClean="0"/>
              <a:t>Virtual has equal </a:t>
            </a:r>
            <a:r>
              <a:rPr lang="en-US" i="1" dirty="0" smtClean="0"/>
              <a:t>presence</a:t>
            </a:r>
            <a:r>
              <a:rPr lang="en-US" dirty="0" smtClean="0"/>
              <a:t> as real</a:t>
            </a:r>
          </a:p>
          <a:p>
            <a:pPr lvl="1"/>
            <a:r>
              <a:rPr lang="en-US" dirty="0" smtClean="0"/>
              <a:t>Presence vs. Immersion</a:t>
            </a:r>
          </a:p>
        </p:txBody>
      </p:sp>
    </p:spTree>
    <p:extLst>
      <p:ext uri="{BB962C8B-B14F-4D97-AF65-F5344CB8AC3E}">
        <p14:creationId xmlns:p14="http://schemas.microsoft.com/office/powerpoint/2010/main" val="3876452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Hololens Game Dev DePaul</a:t>
            </a:r>
            <a:br>
              <a:rPr lang="en-US" dirty="0" smtClean="0"/>
            </a:br>
            <a:r>
              <a:rPr lang="en-US" dirty="0" smtClean="0"/>
              <a:t>(Spring 2017)</a:t>
            </a:r>
            <a:endParaRPr lang="en-US" dirty="0"/>
          </a:p>
        </p:txBody>
      </p:sp>
      <p:sp>
        <p:nvSpPr>
          <p:cNvPr id="3" name="Content Placeholder 2"/>
          <p:cNvSpPr>
            <a:spLocks noGrp="1"/>
          </p:cNvSpPr>
          <p:nvPr>
            <p:ph idx="1"/>
          </p:nvPr>
        </p:nvSpPr>
        <p:spPr>
          <a:xfrm>
            <a:off x="457200" y="1600200"/>
            <a:ext cx="8229600" cy="4813641"/>
          </a:xfrm>
        </p:spPr>
        <p:txBody>
          <a:bodyPr>
            <a:normAutofit lnSpcReduction="10000"/>
          </a:bodyPr>
          <a:lstStyle/>
          <a:p>
            <a:r>
              <a:rPr lang="en-US" dirty="0" smtClean="0">
                <a:solidFill>
                  <a:srgbClr val="7F7F7F"/>
                </a:solidFill>
              </a:rPr>
              <a:t>First AR platform without any slippage</a:t>
            </a:r>
          </a:p>
          <a:p>
            <a:pPr lvl="1"/>
            <a:r>
              <a:rPr lang="en-US" dirty="0" smtClean="0">
                <a:solidFill>
                  <a:srgbClr val="7F7F7F"/>
                </a:solidFill>
              </a:rPr>
              <a:t>Virtual has equal </a:t>
            </a:r>
            <a:r>
              <a:rPr lang="en-US" i="1" dirty="0" smtClean="0">
                <a:solidFill>
                  <a:srgbClr val="7F7F7F"/>
                </a:solidFill>
              </a:rPr>
              <a:t>presence</a:t>
            </a:r>
            <a:r>
              <a:rPr lang="en-US" dirty="0" smtClean="0">
                <a:solidFill>
                  <a:srgbClr val="7F7F7F"/>
                </a:solidFill>
              </a:rPr>
              <a:t> as real</a:t>
            </a:r>
          </a:p>
          <a:p>
            <a:pPr lvl="1"/>
            <a:r>
              <a:rPr lang="en-US" dirty="0" smtClean="0">
                <a:solidFill>
                  <a:srgbClr val="7F7F7F"/>
                </a:solidFill>
              </a:rPr>
              <a:t>Presence vs. Immersion</a:t>
            </a:r>
          </a:p>
          <a:p>
            <a:r>
              <a:rPr lang="en-US" dirty="0" smtClean="0"/>
              <a:t>What new kinds of play does it afford?</a:t>
            </a:r>
            <a:endParaRPr lang="en-US" dirty="0"/>
          </a:p>
          <a:p>
            <a:pPr lvl="1"/>
            <a:r>
              <a:rPr lang="en-US" dirty="0" smtClean="0"/>
              <a:t>Device </a:t>
            </a:r>
            <a:r>
              <a:rPr lang="en-US" b="1" dirty="0" smtClean="0"/>
              <a:t>and real-world </a:t>
            </a:r>
            <a:r>
              <a:rPr lang="en-US" dirty="0" smtClean="0"/>
              <a:t>as metaphor?</a:t>
            </a:r>
          </a:p>
          <a:p>
            <a:pPr lvl="2"/>
            <a:r>
              <a:rPr lang="en-US" dirty="0" smtClean="0"/>
              <a:t>Real table is also virtual boat, etc.</a:t>
            </a:r>
          </a:p>
          <a:p>
            <a:pPr lvl="1"/>
            <a:r>
              <a:rPr lang="en-US" dirty="0" smtClean="0"/>
              <a:t>Flexible-social bodies </a:t>
            </a:r>
            <a:r>
              <a:rPr lang="en-US" b="1" dirty="0" smtClean="0"/>
              <a:t>as input or environment?</a:t>
            </a:r>
          </a:p>
          <a:p>
            <a:pPr lvl="2"/>
            <a:r>
              <a:rPr lang="en-US" dirty="0" smtClean="0"/>
              <a:t>Your friend’s arm on table is bouncy platform, etc.</a:t>
            </a:r>
          </a:p>
          <a:p>
            <a:pPr lvl="1"/>
            <a:r>
              <a:rPr lang="en-US" dirty="0" smtClean="0"/>
              <a:t>Use the </a:t>
            </a:r>
            <a:r>
              <a:rPr lang="en-US" b="1" dirty="0" smtClean="0"/>
              <a:t>limited 30° FOV </a:t>
            </a:r>
            <a:r>
              <a:rPr lang="en-US" dirty="0" smtClean="0"/>
              <a:t>as a quirky</a:t>
            </a:r>
            <a:r>
              <a:rPr lang="en-US" b="1" dirty="0" smtClean="0"/>
              <a:t> </a:t>
            </a:r>
            <a:r>
              <a:rPr lang="en-US" dirty="0" smtClean="0"/>
              <a:t>feature?</a:t>
            </a:r>
          </a:p>
          <a:p>
            <a:pPr lvl="2"/>
            <a:r>
              <a:rPr lang="en-US" dirty="0" smtClean="0"/>
              <a:t>Don’t ignore the obvious flaw, play with it.</a:t>
            </a:r>
          </a:p>
        </p:txBody>
      </p:sp>
    </p:spTree>
    <p:extLst>
      <p:ext uri="{BB962C8B-B14F-4D97-AF65-F5344CB8AC3E}">
        <p14:creationId xmlns:p14="http://schemas.microsoft.com/office/powerpoint/2010/main" val="184373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2391" y="1564000"/>
            <a:ext cx="2894787" cy="3220726"/>
          </a:xfrm>
          <a:prstGeom prst="rect">
            <a:avLst/>
          </a:prstGeom>
        </p:spPr>
      </p:pic>
      <p:sp>
        <p:nvSpPr>
          <p:cNvPr id="5" name="Title 4"/>
          <p:cNvSpPr>
            <a:spLocks noGrp="1"/>
          </p:cNvSpPr>
          <p:nvPr>
            <p:ph type="title"/>
          </p:nvPr>
        </p:nvSpPr>
        <p:spPr>
          <a:xfrm>
            <a:off x="492789" y="395344"/>
            <a:ext cx="3378726" cy="1143000"/>
          </a:xfrm>
        </p:spPr>
        <p:txBody>
          <a:bodyPr>
            <a:normAutofit/>
          </a:bodyPr>
          <a:lstStyle/>
          <a:p>
            <a:r>
              <a:rPr lang="en-US" dirty="0" smtClean="0"/>
              <a:t>What AR is</a:t>
            </a:r>
            <a:endParaRPr lang="en-US" dirty="0"/>
          </a:p>
        </p:txBody>
      </p:sp>
      <p:sp>
        <p:nvSpPr>
          <p:cNvPr id="7" name="Title 4"/>
          <p:cNvSpPr txBox="1">
            <a:spLocks/>
          </p:cNvSpPr>
          <p:nvPr/>
        </p:nvSpPr>
        <p:spPr>
          <a:xfrm>
            <a:off x="4895564" y="393029"/>
            <a:ext cx="3749755"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What we want</a:t>
            </a:r>
            <a:endParaRPr lang="en-US" sz="4000" dirty="0"/>
          </a:p>
        </p:txBody>
      </p:sp>
      <p:pic>
        <p:nvPicPr>
          <p:cNvPr id="8" name="Picture 7"/>
          <p:cNvPicPr>
            <a:picLocks noChangeAspect="1"/>
          </p:cNvPicPr>
          <p:nvPr/>
        </p:nvPicPr>
        <p:blipFill>
          <a:blip r:embed="rId3"/>
          <a:stretch>
            <a:fillRect/>
          </a:stretch>
        </p:blipFill>
        <p:spPr>
          <a:xfrm>
            <a:off x="4767273" y="1638679"/>
            <a:ext cx="2548942" cy="3301522"/>
          </a:xfrm>
          <a:prstGeom prst="rect">
            <a:avLst/>
          </a:prstGeom>
        </p:spPr>
      </p:pic>
      <p:pic>
        <p:nvPicPr>
          <p:cNvPr id="10" name="Picture 9"/>
          <p:cNvPicPr>
            <a:picLocks noChangeAspect="1"/>
          </p:cNvPicPr>
          <p:nvPr/>
        </p:nvPicPr>
        <p:blipFill>
          <a:blip r:embed="rId4"/>
          <a:stretch>
            <a:fillRect/>
          </a:stretch>
        </p:blipFill>
        <p:spPr>
          <a:xfrm>
            <a:off x="1704602" y="3484073"/>
            <a:ext cx="2597010" cy="3092531"/>
          </a:xfrm>
          <a:prstGeom prst="rect">
            <a:avLst/>
          </a:prstGeom>
        </p:spPr>
      </p:pic>
      <p:pic>
        <p:nvPicPr>
          <p:cNvPr id="3" name="Picture 2"/>
          <p:cNvPicPr>
            <a:picLocks noChangeAspect="1"/>
          </p:cNvPicPr>
          <p:nvPr/>
        </p:nvPicPr>
        <p:blipFill>
          <a:blip r:embed="rId5"/>
          <a:stretch>
            <a:fillRect/>
          </a:stretch>
        </p:blipFill>
        <p:spPr>
          <a:xfrm>
            <a:off x="5530612" y="3966812"/>
            <a:ext cx="3613387" cy="2035759"/>
          </a:xfrm>
          <a:prstGeom prst="rect">
            <a:avLst/>
          </a:prstGeom>
        </p:spPr>
      </p:pic>
    </p:spTree>
    <p:extLst>
      <p:ext uri="{BB962C8B-B14F-4D97-AF65-F5344CB8AC3E}">
        <p14:creationId xmlns:p14="http://schemas.microsoft.com/office/powerpoint/2010/main" val="1452828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Hololens Game Dev DePaul</a:t>
            </a:r>
            <a:br>
              <a:rPr lang="en-US" dirty="0" smtClean="0"/>
            </a:br>
            <a:r>
              <a:rPr lang="en-US" dirty="0" smtClean="0"/>
              <a:t>(Spring 2017)</a:t>
            </a:r>
            <a:endParaRPr lang="en-US" dirty="0"/>
          </a:p>
        </p:txBody>
      </p:sp>
      <p:sp>
        <p:nvSpPr>
          <p:cNvPr id="3" name="Content Placeholder 2"/>
          <p:cNvSpPr>
            <a:spLocks noGrp="1"/>
          </p:cNvSpPr>
          <p:nvPr>
            <p:ph idx="1"/>
          </p:nvPr>
        </p:nvSpPr>
        <p:spPr>
          <a:xfrm>
            <a:off x="457200" y="1600200"/>
            <a:ext cx="8229600" cy="4813641"/>
          </a:xfrm>
        </p:spPr>
        <p:txBody>
          <a:bodyPr>
            <a:normAutofit lnSpcReduction="10000"/>
          </a:bodyPr>
          <a:lstStyle/>
          <a:p>
            <a:r>
              <a:rPr lang="en-US" dirty="0" smtClean="0"/>
              <a:t>First AR platform without any slippage</a:t>
            </a:r>
          </a:p>
          <a:p>
            <a:pPr lvl="1"/>
            <a:r>
              <a:rPr lang="en-US" dirty="0" smtClean="0"/>
              <a:t>Virtual has equal </a:t>
            </a:r>
            <a:r>
              <a:rPr lang="en-US" i="1" dirty="0" smtClean="0"/>
              <a:t>presence</a:t>
            </a:r>
            <a:r>
              <a:rPr lang="en-US" dirty="0" smtClean="0"/>
              <a:t> as real</a:t>
            </a:r>
          </a:p>
          <a:p>
            <a:pPr lvl="1"/>
            <a:r>
              <a:rPr lang="en-US" dirty="0" smtClean="0"/>
              <a:t>Presence vs. Immersion</a:t>
            </a:r>
          </a:p>
          <a:p>
            <a:r>
              <a:rPr lang="en-US" dirty="0" smtClean="0"/>
              <a:t>What new kinds of play does it afford?</a:t>
            </a:r>
            <a:endParaRPr lang="en-US" dirty="0"/>
          </a:p>
          <a:p>
            <a:pPr lvl="1"/>
            <a:r>
              <a:rPr lang="en-US" dirty="0" smtClean="0"/>
              <a:t>Device </a:t>
            </a:r>
            <a:r>
              <a:rPr lang="en-US" b="1" dirty="0" smtClean="0"/>
              <a:t>and real-world </a:t>
            </a:r>
            <a:r>
              <a:rPr lang="en-US" dirty="0" smtClean="0"/>
              <a:t>as metaphor?</a:t>
            </a:r>
          </a:p>
          <a:p>
            <a:pPr lvl="2"/>
            <a:r>
              <a:rPr lang="en-US" dirty="0" smtClean="0"/>
              <a:t>Real table is also virtual boat, etc.</a:t>
            </a:r>
          </a:p>
          <a:p>
            <a:pPr lvl="1"/>
            <a:r>
              <a:rPr lang="en-US" dirty="0" smtClean="0"/>
              <a:t>Flexible-social bodies </a:t>
            </a:r>
            <a:r>
              <a:rPr lang="en-US" b="1" dirty="0" smtClean="0"/>
              <a:t>as input or environment?</a:t>
            </a:r>
          </a:p>
          <a:p>
            <a:pPr lvl="2"/>
            <a:r>
              <a:rPr lang="en-US" dirty="0" smtClean="0"/>
              <a:t>Your friend’s arm on table is bouncy platform, etc.</a:t>
            </a:r>
          </a:p>
          <a:p>
            <a:pPr lvl="1"/>
            <a:r>
              <a:rPr lang="en-US" dirty="0" smtClean="0"/>
              <a:t>Use the </a:t>
            </a:r>
            <a:r>
              <a:rPr lang="en-US" b="1" dirty="0" smtClean="0"/>
              <a:t>limited 30° FOV </a:t>
            </a:r>
            <a:r>
              <a:rPr lang="en-US" dirty="0" smtClean="0"/>
              <a:t>as a quirky</a:t>
            </a:r>
            <a:r>
              <a:rPr lang="en-US" b="1" dirty="0" smtClean="0"/>
              <a:t> </a:t>
            </a:r>
            <a:r>
              <a:rPr lang="en-US" dirty="0" smtClean="0"/>
              <a:t>feature?</a:t>
            </a:r>
          </a:p>
          <a:p>
            <a:pPr lvl="2"/>
            <a:r>
              <a:rPr lang="en-US" dirty="0" smtClean="0"/>
              <a:t>Don’t ignore the obvious flaw, play with it.</a:t>
            </a:r>
          </a:p>
        </p:txBody>
      </p:sp>
      <p:sp>
        <p:nvSpPr>
          <p:cNvPr id="4" name="Multiply 3"/>
          <p:cNvSpPr/>
          <p:nvPr/>
        </p:nvSpPr>
        <p:spPr>
          <a:xfrm>
            <a:off x="658497" y="411538"/>
            <a:ext cx="7843174" cy="6760995"/>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522524" y="2664339"/>
            <a:ext cx="2101707" cy="2123658"/>
          </a:xfrm>
          <a:prstGeom prst="rect">
            <a:avLst/>
          </a:prstGeom>
        </p:spPr>
        <p:txBody>
          <a:bodyPr wrap="none">
            <a:spAutoFit/>
          </a:bodyPr>
          <a:lstStyle/>
          <a:p>
            <a:pPr algn="ctr"/>
            <a:r>
              <a:rPr lang="en-US" sz="4400" dirty="0" smtClean="0">
                <a:solidFill>
                  <a:schemeClr val="bg1"/>
                </a:solidFill>
              </a:rPr>
              <a:t>Not</a:t>
            </a:r>
          </a:p>
          <a:p>
            <a:pPr algn="ctr"/>
            <a:r>
              <a:rPr lang="en-US" sz="4400" dirty="0">
                <a:solidFill>
                  <a:schemeClr val="bg1"/>
                </a:solidFill>
              </a:rPr>
              <a:t>g</a:t>
            </a:r>
            <a:r>
              <a:rPr lang="en-US" sz="4400" dirty="0" smtClean="0">
                <a:solidFill>
                  <a:schemeClr val="bg1"/>
                </a:solidFill>
              </a:rPr>
              <a:t>ood</a:t>
            </a:r>
          </a:p>
          <a:p>
            <a:pPr algn="ctr"/>
            <a:r>
              <a:rPr lang="en-US" sz="4400" dirty="0" smtClean="0">
                <a:solidFill>
                  <a:schemeClr val="bg1"/>
                </a:solidFill>
              </a:rPr>
              <a:t>enough!</a:t>
            </a:r>
            <a:endParaRPr lang="en-US" sz="4400" dirty="0">
              <a:solidFill>
                <a:schemeClr val="bg1"/>
              </a:solidFill>
            </a:endParaRPr>
          </a:p>
        </p:txBody>
      </p:sp>
    </p:spTree>
    <p:extLst>
      <p:ext uri="{BB962C8B-B14F-4D97-AF65-F5344CB8AC3E}">
        <p14:creationId xmlns:p14="http://schemas.microsoft.com/office/powerpoint/2010/main" val="1806290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fontScale="90000"/>
          </a:bodyPr>
          <a:lstStyle/>
          <a:p>
            <a:r>
              <a:rPr lang="en-US" sz="3600" dirty="0" smtClean="0"/>
              <a:t>Lateral Thinking with </a:t>
            </a:r>
            <a:r>
              <a:rPr lang="en-US" sz="3600" b="1" dirty="0" smtClean="0"/>
              <a:t>Emerging</a:t>
            </a:r>
            <a:r>
              <a:rPr lang="en-US" sz="3600" dirty="0" smtClean="0"/>
              <a:t> Technology</a:t>
            </a:r>
            <a:r>
              <a:rPr lang="en-US" dirty="0" smtClean="0"/>
              <a:t/>
            </a:r>
            <a:br>
              <a:rPr lang="en-US" dirty="0" smtClean="0"/>
            </a:br>
            <a:endParaRPr lang="en-US" sz="3600" dirty="0"/>
          </a:p>
        </p:txBody>
      </p:sp>
    </p:spTree>
    <p:extLst>
      <p:ext uri="{BB962C8B-B14F-4D97-AF65-F5344CB8AC3E}">
        <p14:creationId xmlns:p14="http://schemas.microsoft.com/office/powerpoint/2010/main" val="1351658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fontScale="90000"/>
          </a:bodyPr>
          <a:lstStyle/>
          <a:p>
            <a:r>
              <a:rPr lang="en-US" sz="3600" dirty="0" smtClean="0"/>
              <a:t>Lateral Thinking with </a:t>
            </a:r>
            <a:r>
              <a:rPr lang="en-US" sz="3600" b="1" dirty="0" smtClean="0"/>
              <a:t>Emerging</a:t>
            </a:r>
            <a:r>
              <a:rPr lang="en-US" sz="3600" dirty="0" smtClean="0"/>
              <a:t> Technology</a:t>
            </a:r>
            <a:r>
              <a:rPr lang="en-US" dirty="0" smtClean="0"/>
              <a:t/>
            </a:r>
            <a:br>
              <a:rPr lang="en-US" dirty="0" smtClean="0"/>
            </a:br>
            <a:endParaRPr lang="en-US" sz="3600" dirty="0"/>
          </a:p>
        </p:txBody>
      </p:sp>
      <p:sp>
        <p:nvSpPr>
          <p:cNvPr id="11" name="Content Placeholder 2"/>
          <p:cNvSpPr>
            <a:spLocks noGrp="1"/>
          </p:cNvSpPr>
          <p:nvPr>
            <p:ph idx="1"/>
          </p:nvPr>
        </p:nvSpPr>
        <p:spPr>
          <a:xfrm>
            <a:off x="457200" y="1272490"/>
            <a:ext cx="8229600" cy="5377278"/>
          </a:xfrm>
        </p:spPr>
        <p:txBody>
          <a:bodyPr>
            <a:normAutofit/>
          </a:bodyPr>
          <a:lstStyle/>
          <a:p>
            <a:r>
              <a:rPr lang="en-US" dirty="0" smtClean="0"/>
              <a:t>What kinds of play does Hololens afford that Microsoft didn’t necessarily plan for?</a:t>
            </a:r>
          </a:p>
          <a:p>
            <a:pPr lvl="1"/>
            <a:r>
              <a:rPr lang="en-US" dirty="0" smtClean="0"/>
              <a:t>Zany ideas</a:t>
            </a:r>
          </a:p>
          <a:p>
            <a:pPr lvl="2"/>
            <a:r>
              <a:rPr lang="en-US" dirty="0" smtClean="0"/>
              <a:t>Whole bodies as worlds, platforms, instruments</a:t>
            </a:r>
          </a:p>
        </p:txBody>
      </p:sp>
    </p:spTree>
    <p:extLst>
      <p:ext uri="{BB962C8B-B14F-4D97-AF65-F5344CB8AC3E}">
        <p14:creationId xmlns:p14="http://schemas.microsoft.com/office/powerpoint/2010/main" val="1398203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fontScale="90000"/>
          </a:bodyPr>
          <a:lstStyle/>
          <a:p>
            <a:r>
              <a:rPr lang="en-US" sz="3600" dirty="0" smtClean="0"/>
              <a:t>Lateral Thinking with </a:t>
            </a:r>
            <a:r>
              <a:rPr lang="en-US" sz="3600" b="1" dirty="0" smtClean="0"/>
              <a:t>Emerging</a:t>
            </a:r>
            <a:r>
              <a:rPr lang="en-US" sz="3600" dirty="0" smtClean="0"/>
              <a:t> Technology</a:t>
            </a:r>
            <a:r>
              <a:rPr lang="en-US" dirty="0" smtClean="0"/>
              <a:t/>
            </a:r>
            <a:br>
              <a:rPr lang="en-US" dirty="0" smtClean="0"/>
            </a:br>
            <a:endParaRPr lang="en-US" sz="3600" dirty="0"/>
          </a:p>
        </p:txBody>
      </p:sp>
      <p:sp>
        <p:nvSpPr>
          <p:cNvPr id="11" name="Content Placeholder 2"/>
          <p:cNvSpPr>
            <a:spLocks noGrp="1"/>
          </p:cNvSpPr>
          <p:nvPr>
            <p:ph idx="1"/>
          </p:nvPr>
        </p:nvSpPr>
        <p:spPr>
          <a:xfrm>
            <a:off x="457200" y="1272490"/>
            <a:ext cx="8229600" cy="5377278"/>
          </a:xfrm>
        </p:spPr>
        <p:txBody>
          <a:bodyPr>
            <a:normAutofit/>
          </a:bodyPr>
          <a:lstStyle/>
          <a:p>
            <a:r>
              <a:rPr lang="en-US" dirty="0" smtClean="0"/>
              <a:t>What kinds of play does Hololens afford that Microsoft didn’t necessarily plan for?</a:t>
            </a:r>
          </a:p>
          <a:p>
            <a:pPr lvl="1"/>
            <a:r>
              <a:rPr lang="en-US" dirty="0" smtClean="0"/>
              <a:t>Zany ideas</a:t>
            </a:r>
          </a:p>
          <a:p>
            <a:pPr lvl="2"/>
            <a:r>
              <a:rPr lang="en-US" dirty="0" smtClean="0"/>
              <a:t>Whole bodies as worlds, platforms, instruments</a:t>
            </a:r>
          </a:p>
          <a:p>
            <a:pPr lvl="1"/>
            <a:r>
              <a:rPr lang="en-US" dirty="0" smtClean="0"/>
              <a:t>Reckless ideas</a:t>
            </a:r>
          </a:p>
          <a:p>
            <a:pPr lvl="2"/>
            <a:r>
              <a:rPr lang="en-US" dirty="0" smtClean="0"/>
              <a:t>Encouraging </a:t>
            </a:r>
            <a:r>
              <a:rPr lang="en-US" dirty="0"/>
              <a:t>q</a:t>
            </a:r>
            <a:r>
              <a:rPr lang="en-US" dirty="0" smtClean="0"/>
              <a:t>uick player movement across room</a:t>
            </a:r>
          </a:p>
        </p:txBody>
      </p:sp>
    </p:spTree>
    <p:extLst>
      <p:ext uri="{BB962C8B-B14F-4D97-AF65-F5344CB8AC3E}">
        <p14:creationId xmlns:p14="http://schemas.microsoft.com/office/powerpoint/2010/main" val="123022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fontScale="90000"/>
          </a:bodyPr>
          <a:lstStyle/>
          <a:p>
            <a:r>
              <a:rPr lang="en-US" sz="3600" dirty="0" smtClean="0"/>
              <a:t>Lateral Thinking with </a:t>
            </a:r>
            <a:r>
              <a:rPr lang="en-US" sz="3600" b="1" dirty="0" smtClean="0"/>
              <a:t>Emerging</a:t>
            </a:r>
            <a:r>
              <a:rPr lang="en-US" sz="3600" dirty="0" smtClean="0"/>
              <a:t> Technology</a:t>
            </a:r>
            <a:r>
              <a:rPr lang="en-US" dirty="0" smtClean="0"/>
              <a:t/>
            </a:r>
            <a:br>
              <a:rPr lang="en-US" dirty="0" smtClean="0"/>
            </a:br>
            <a:endParaRPr lang="en-US" sz="3600" dirty="0"/>
          </a:p>
        </p:txBody>
      </p:sp>
      <p:sp>
        <p:nvSpPr>
          <p:cNvPr id="11" name="Content Placeholder 2"/>
          <p:cNvSpPr>
            <a:spLocks noGrp="1"/>
          </p:cNvSpPr>
          <p:nvPr>
            <p:ph idx="1"/>
          </p:nvPr>
        </p:nvSpPr>
        <p:spPr>
          <a:xfrm>
            <a:off x="457200" y="1272490"/>
            <a:ext cx="8229600" cy="5377278"/>
          </a:xfrm>
        </p:spPr>
        <p:txBody>
          <a:bodyPr>
            <a:normAutofit/>
          </a:bodyPr>
          <a:lstStyle/>
          <a:p>
            <a:r>
              <a:rPr lang="en-US" dirty="0" smtClean="0"/>
              <a:t>What kinds of play does Hololens afford that Microsoft didn’t necessarily plan for?</a:t>
            </a:r>
          </a:p>
          <a:p>
            <a:pPr lvl="1"/>
            <a:r>
              <a:rPr lang="en-US" dirty="0" smtClean="0"/>
              <a:t>Zany ideas</a:t>
            </a:r>
          </a:p>
          <a:p>
            <a:pPr lvl="2"/>
            <a:r>
              <a:rPr lang="en-US" dirty="0" smtClean="0"/>
              <a:t>Whole bodies as worlds, platforms, instruments</a:t>
            </a:r>
          </a:p>
          <a:p>
            <a:pPr lvl="1"/>
            <a:r>
              <a:rPr lang="en-US" dirty="0" smtClean="0"/>
              <a:t>Reckless ideas</a:t>
            </a:r>
          </a:p>
          <a:p>
            <a:pPr lvl="2"/>
            <a:r>
              <a:rPr lang="en-US" dirty="0" smtClean="0"/>
              <a:t>Encouraging </a:t>
            </a:r>
            <a:r>
              <a:rPr lang="en-US" dirty="0"/>
              <a:t>q</a:t>
            </a:r>
            <a:r>
              <a:rPr lang="en-US" dirty="0" smtClean="0"/>
              <a:t>uick player movement across room</a:t>
            </a:r>
          </a:p>
          <a:p>
            <a:pPr lvl="1"/>
            <a:r>
              <a:rPr lang="en-US" dirty="0" smtClean="0"/>
              <a:t>Technical ideas</a:t>
            </a:r>
          </a:p>
          <a:p>
            <a:pPr lvl="2"/>
            <a:r>
              <a:rPr lang="en-US" dirty="0" smtClean="0"/>
              <a:t>Any spherical object is on fire, rectangular objects spout water</a:t>
            </a:r>
          </a:p>
        </p:txBody>
      </p:sp>
    </p:spTree>
    <p:extLst>
      <p:ext uri="{BB962C8B-B14F-4D97-AF65-F5344CB8AC3E}">
        <p14:creationId xmlns:p14="http://schemas.microsoft.com/office/powerpoint/2010/main" val="16011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fontScale="90000"/>
          </a:bodyPr>
          <a:lstStyle/>
          <a:p>
            <a:r>
              <a:rPr lang="en-US" sz="3600" dirty="0" smtClean="0"/>
              <a:t>Lateral Thinking with </a:t>
            </a:r>
            <a:r>
              <a:rPr lang="en-US" sz="3600" b="1" dirty="0" smtClean="0"/>
              <a:t>Emerging</a:t>
            </a:r>
            <a:r>
              <a:rPr lang="en-US" sz="3600" dirty="0" smtClean="0"/>
              <a:t> Technology</a:t>
            </a:r>
            <a:r>
              <a:rPr lang="en-US" dirty="0" smtClean="0"/>
              <a:t/>
            </a:r>
            <a:br>
              <a:rPr lang="en-US" dirty="0" smtClean="0"/>
            </a:br>
            <a:endParaRPr lang="en-US" sz="3600" dirty="0"/>
          </a:p>
        </p:txBody>
      </p:sp>
      <p:sp>
        <p:nvSpPr>
          <p:cNvPr id="11" name="Content Placeholder 2"/>
          <p:cNvSpPr>
            <a:spLocks noGrp="1"/>
          </p:cNvSpPr>
          <p:nvPr>
            <p:ph idx="1"/>
          </p:nvPr>
        </p:nvSpPr>
        <p:spPr>
          <a:xfrm>
            <a:off x="457200" y="1272490"/>
            <a:ext cx="8229600" cy="5377278"/>
          </a:xfrm>
        </p:spPr>
        <p:txBody>
          <a:bodyPr>
            <a:normAutofit/>
          </a:bodyPr>
          <a:lstStyle/>
          <a:p>
            <a:r>
              <a:rPr lang="en-US" dirty="0" smtClean="0"/>
              <a:t>What kinds of play does Hololens afford that Microsoft didn’t necessarily plan for?</a:t>
            </a:r>
          </a:p>
          <a:p>
            <a:pPr lvl="1"/>
            <a:r>
              <a:rPr lang="en-US" dirty="0" smtClean="0"/>
              <a:t>Zany ideas</a:t>
            </a:r>
          </a:p>
          <a:p>
            <a:pPr lvl="2"/>
            <a:r>
              <a:rPr lang="en-US" dirty="0" smtClean="0"/>
              <a:t>Whole bodies as worlds, platforms, instruments</a:t>
            </a:r>
          </a:p>
          <a:p>
            <a:pPr lvl="1"/>
            <a:r>
              <a:rPr lang="en-US" dirty="0" smtClean="0"/>
              <a:t>Reckless ideas</a:t>
            </a:r>
          </a:p>
          <a:p>
            <a:pPr lvl="2"/>
            <a:r>
              <a:rPr lang="en-US" dirty="0" smtClean="0"/>
              <a:t>Encouraging </a:t>
            </a:r>
            <a:r>
              <a:rPr lang="en-US" dirty="0"/>
              <a:t>q</a:t>
            </a:r>
            <a:r>
              <a:rPr lang="en-US" dirty="0" smtClean="0"/>
              <a:t>uick player movement across room</a:t>
            </a:r>
          </a:p>
          <a:p>
            <a:pPr lvl="1"/>
            <a:r>
              <a:rPr lang="en-US" dirty="0" smtClean="0"/>
              <a:t>Technical ideas</a:t>
            </a:r>
          </a:p>
          <a:p>
            <a:pPr lvl="2"/>
            <a:r>
              <a:rPr lang="en-US" dirty="0" smtClean="0"/>
              <a:t>Any spherical object is on fire, rectangular objects spout water</a:t>
            </a:r>
          </a:p>
          <a:p>
            <a:pPr lvl="1"/>
            <a:r>
              <a:rPr lang="en-US" dirty="0" smtClean="0"/>
              <a:t>Adult ideas, theatrical ideas</a:t>
            </a:r>
          </a:p>
          <a:p>
            <a:pPr lvl="2"/>
            <a:r>
              <a:rPr lang="en-US" dirty="0" smtClean="0"/>
              <a:t>Face-swapping, Mystique-play (continually changing)</a:t>
            </a:r>
          </a:p>
        </p:txBody>
      </p:sp>
    </p:spTree>
    <p:extLst>
      <p:ext uri="{BB962C8B-B14F-4D97-AF65-F5344CB8AC3E}">
        <p14:creationId xmlns:p14="http://schemas.microsoft.com/office/powerpoint/2010/main" val="1793677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Notes on VR Games</a:t>
            </a:r>
            <a:endParaRPr lang="en-US" dirty="0"/>
          </a:p>
        </p:txBody>
      </p:sp>
    </p:spTree>
    <p:extLst>
      <p:ext uri="{BB962C8B-B14F-4D97-AF65-F5344CB8AC3E}">
        <p14:creationId xmlns:p14="http://schemas.microsoft.com/office/powerpoint/2010/main" val="2202022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Notes on VR Games</a:t>
            </a:r>
            <a:endParaRPr lang="en-US" dirty="0"/>
          </a:p>
        </p:txBody>
      </p:sp>
      <p:pic>
        <p:nvPicPr>
          <p:cNvPr id="4" name="Picture 3">
            <a:hlinkClick r:id="rId3"/>
          </p:cNvPr>
          <p:cNvPicPr>
            <a:picLocks noChangeAspect="1"/>
          </p:cNvPicPr>
          <p:nvPr/>
        </p:nvPicPr>
        <p:blipFill>
          <a:blip r:embed="rId4"/>
          <a:stretch>
            <a:fillRect/>
          </a:stretch>
        </p:blipFill>
        <p:spPr>
          <a:xfrm>
            <a:off x="2124184" y="1537481"/>
            <a:ext cx="4754997" cy="4690741"/>
          </a:xfrm>
          <a:prstGeom prst="rect">
            <a:avLst/>
          </a:prstGeom>
        </p:spPr>
      </p:pic>
      <p:sp>
        <p:nvSpPr>
          <p:cNvPr id="6" name="Rectangle 5"/>
          <p:cNvSpPr/>
          <p:nvPr/>
        </p:nvSpPr>
        <p:spPr>
          <a:xfrm>
            <a:off x="6879181" y="5137412"/>
            <a:ext cx="1255760" cy="646331"/>
          </a:xfrm>
          <a:prstGeom prst="rect">
            <a:avLst/>
          </a:prstGeom>
        </p:spPr>
        <p:txBody>
          <a:bodyPr wrap="none">
            <a:spAutoFit/>
          </a:bodyPr>
          <a:lstStyle/>
          <a:p>
            <a:r>
              <a:rPr lang="en-US" dirty="0" smtClean="0"/>
              <a:t>Vengeance</a:t>
            </a:r>
          </a:p>
          <a:p>
            <a:r>
              <a:rPr lang="en-US" dirty="0" smtClean="0"/>
              <a:t>(Fall 2003</a:t>
            </a:r>
            <a:r>
              <a:rPr lang="en-US" dirty="0"/>
              <a:t>)</a:t>
            </a:r>
            <a:r>
              <a:rPr lang="en-US" baseline="0" dirty="0" smtClean="0"/>
              <a:t> </a:t>
            </a:r>
            <a:endParaRPr lang="en-US" dirty="0"/>
          </a:p>
        </p:txBody>
      </p:sp>
    </p:spTree>
    <p:extLst>
      <p:ext uri="{BB962C8B-B14F-4D97-AF65-F5344CB8AC3E}">
        <p14:creationId xmlns:p14="http://schemas.microsoft.com/office/powerpoint/2010/main" val="1824084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Goals of Dumpy (2013)</a:t>
            </a:r>
            <a:endParaRPr lang="en-US" dirty="0"/>
          </a:p>
        </p:txBody>
      </p:sp>
      <p:sp>
        <p:nvSpPr>
          <p:cNvPr id="3" name="Content Placeholder 2"/>
          <p:cNvSpPr>
            <a:spLocks noGrp="1"/>
          </p:cNvSpPr>
          <p:nvPr>
            <p:ph idx="1"/>
          </p:nvPr>
        </p:nvSpPr>
        <p:spPr/>
        <p:txBody>
          <a:bodyPr/>
          <a:lstStyle/>
          <a:p>
            <a:r>
              <a:rPr lang="en-US" dirty="0" smtClean="0"/>
              <a:t>Invite everyone to have fun on platform</a:t>
            </a:r>
          </a:p>
          <a:p>
            <a:pPr lvl="1"/>
            <a:r>
              <a:rPr lang="en-US" dirty="0" smtClean="0"/>
              <a:t>Pick-up-and-play</a:t>
            </a:r>
          </a:p>
          <a:p>
            <a:r>
              <a:rPr lang="en-US" dirty="0" smtClean="0"/>
              <a:t>Identify, use unique affordances of platform</a:t>
            </a:r>
          </a:p>
          <a:p>
            <a:pPr lvl="1"/>
            <a:r>
              <a:rPr lang="en-US" dirty="0" smtClean="0"/>
              <a:t>Had to feel like a “Rift” game (not just a port)</a:t>
            </a:r>
          </a:p>
          <a:p>
            <a:pPr lvl="1"/>
            <a:r>
              <a:rPr lang="en-US" dirty="0" smtClean="0"/>
              <a:t>Hands-free</a:t>
            </a:r>
          </a:p>
          <a:p>
            <a:pPr lvl="1"/>
            <a:r>
              <a:rPr lang="en-US" dirty="0" smtClean="0"/>
              <a:t>Only input is head rotation</a:t>
            </a:r>
          </a:p>
          <a:p>
            <a:pPr lvl="2"/>
            <a:r>
              <a:rPr lang="en-US" dirty="0" smtClean="0"/>
              <a:t>Ex. Looking down with wrecking ball hanging from face</a:t>
            </a:r>
          </a:p>
        </p:txBody>
      </p:sp>
    </p:spTree>
    <p:extLst>
      <p:ext uri="{BB962C8B-B14F-4D97-AF65-F5344CB8AC3E}">
        <p14:creationId xmlns:p14="http://schemas.microsoft.com/office/powerpoint/2010/main" val="2297841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0" y="355600"/>
            <a:ext cx="9144000" cy="6143284"/>
          </a:xfrm>
          <a:prstGeom prst="rect">
            <a:avLst/>
          </a:prstGeom>
        </p:spPr>
      </p:pic>
    </p:spTree>
    <p:extLst>
      <p:ext uri="{BB962C8B-B14F-4D97-AF65-F5344CB8AC3E}">
        <p14:creationId xmlns:p14="http://schemas.microsoft.com/office/powerpoint/2010/main" val="4198902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2789" y="395344"/>
            <a:ext cx="3378726" cy="1143000"/>
          </a:xfrm>
        </p:spPr>
        <p:txBody>
          <a:bodyPr>
            <a:normAutofit/>
          </a:bodyPr>
          <a:lstStyle/>
          <a:p>
            <a:r>
              <a:rPr lang="en-US" dirty="0" smtClean="0"/>
              <a:t>What AR is</a:t>
            </a:r>
            <a:endParaRPr lang="en-US" dirty="0"/>
          </a:p>
        </p:txBody>
      </p:sp>
      <p:sp>
        <p:nvSpPr>
          <p:cNvPr id="7" name="Title 4"/>
          <p:cNvSpPr txBox="1">
            <a:spLocks/>
          </p:cNvSpPr>
          <p:nvPr/>
        </p:nvSpPr>
        <p:spPr>
          <a:xfrm>
            <a:off x="4895564" y="393029"/>
            <a:ext cx="3749755"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What we want</a:t>
            </a:r>
            <a:endParaRPr lang="en-US" sz="4000" dirty="0"/>
          </a:p>
        </p:txBody>
      </p:sp>
      <p:sp>
        <p:nvSpPr>
          <p:cNvPr id="2" name="Rectangle 1"/>
          <p:cNvSpPr/>
          <p:nvPr/>
        </p:nvSpPr>
        <p:spPr>
          <a:xfrm>
            <a:off x="628178" y="1813268"/>
            <a:ext cx="3015898" cy="1077218"/>
          </a:xfrm>
          <a:prstGeom prst="rect">
            <a:avLst/>
          </a:prstGeom>
        </p:spPr>
        <p:txBody>
          <a:bodyPr wrap="square">
            <a:spAutoFit/>
          </a:bodyPr>
          <a:lstStyle/>
          <a:p>
            <a:r>
              <a:rPr lang="en-US" sz="3200" dirty="0" smtClean="0"/>
              <a:t>gimmicky fun for minutes</a:t>
            </a:r>
            <a:endParaRPr lang="en-US" sz="3200" dirty="0"/>
          </a:p>
        </p:txBody>
      </p:sp>
      <p:sp>
        <p:nvSpPr>
          <p:cNvPr id="11" name="Rectangle 10"/>
          <p:cNvSpPr/>
          <p:nvPr/>
        </p:nvSpPr>
        <p:spPr>
          <a:xfrm>
            <a:off x="5118842" y="1813268"/>
            <a:ext cx="3656317" cy="1569660"/>
          </a:xfrm>
          <a:prstGeom prst="rect">
            <a:avLst/>
          </a:prstGeom>
        </p:spPr>
        <p:txBody>
          <a:bodyPr wrap="square">
            <a:spAutoFit/>
          </a:bodyPr>
          <a:lstStyle/>
          <a:p>
            <a:r>
              <a:rPr lang="en-US" sz="3200" dirty="0" smtClean="0"/>
              <a:t>Fully engaging human experience for hours</a:t>
            </a:r>
            <a:endParaRPr lang="en-US" sz="3200" dirty="0"/>
          </a:p>
        </p:txBody>
      </p:sp>
      <p:pic>
        <p:nvPicPr>
          <p:cNvPr id="3" name="Picture 2"/>
          <p:cNvPicPr>
            <a:picLocks noChangeAspect="1"/>
          </p:cNvPicPr>
          <p:nvPr/>
        </p:nvPicPr>
        <p:blipFill>
          <a:blip r:embed="rId2"/>
          <a:stretch>
            <a:fillRect/>
          </a:stretch>
        </p:blipFill>
        <p:spPr>
          <a:xfrm>
            <a:off x="714496" y="3360852"/>
            <a:ext cx="2476500" cy="3289300"/>
          </a:xfrm>
          <a:prstGeom prst="rect">
            <a:avLst/>
          </a:prstGeom>
        </p:spPr>
      </p:pic>
      <p:pic>
        <p:nvPicPr>
          <p:cNvPr id="12" name="Picture 11"/>
          <p:cNvPicPr>
            <a:picLocks noChangeAspect="1"/>
          </p:cNvPicPr>
          <p:nvPr/>
        </p:nvPicPr>
        <p:blipFill>
          <a:blip r:embed="rId3"/>
          <a:stretch>
            <a:fillRect/>
          </a:stretch>
        </p:blipFill>
        <p:spPr>
          <a:xfrm>
            <a:off x="5660462" y="3309540"/>
            <a:ext cx="2366135" cy="3497147"/>
          </a:xfrm>
          <a:prstGeom prst="rect">
            <a:avLst/>
          </a:prstGeom>
        </p:spPr>
      </p:pic>
      <p:sp>
        <p:nvSpPr>
          <p:cNvPr id="13" name="Right Arrow 12"/>
          <p:cNvSpPr/>
          <p:nvPr/>
        </p:nvSpPr>
        <p:spPr>
          <a:xfrm>
            <a:off x="3566512" y="4451206"/>
            <a:ext cx="1796086" cy="4746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524860" y="4501878"/>
            <a:ext cx="1796773" cy="369332"/>
          </a:xfrm>
          <a:prstGeom prst="rect">
            <a:avLst/>
          </a:prstGeom>
        </p:spPr>
        <p:txBody>
          <a:bodyPr wrap="none">
            <a:spAutoFit/>
          </a:bodyPr>
          <a:lstStyle/>
          <a:p>
            <a:r>
              <a:rPr lang="en-US" dirty="0" smtClean="0"/>
              <a:t>This took a while</a:t>
            </a:r>
            <a:endParaRPr lang="en-US" dirty="0"/>
          </a:p>
        </p:txBody>
      </p:sp>
    </p:spTree>
    <p:extLst>
      <p:ext uri="{BB962C8B-B14F-4D97-AF65-F5344CB8AC3E}">
        <p14:creationId xmlns:p14="http://schemas.microsoft.com/office/powerpoint/2010/main" val="4041795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alphaModFix amt="13000"/>
          </a:blip>
          <a:stretch>
            <a:fillRect/>
          </a:stretch>
        </p:blipFill>
        <p:spPr>
          <a:xfrm>
            <a:off x="0" y="355600"/>
            <a:ext cx="9144000" cy="6143284"/>
          </a:xfrm>
          <a:prstGeom prst="rect">
            <a:avLst/>
          </a:prstGeom>
        </p:spPr>
      </p:pic>
      <p:sp>
        <p:nvSpPr>
          <p:cNvPr id="2" name="Title 1"/>
          <p:cNvSpPr>
            <a:spLocks noGrp="1"/>
          </p:cNvSpPr>
          <p:nvPr>
            <p:ph type="title"/>
          </p:nvPr>
        </p:nvSpPr>
        <p:spPr/>
        <p:txBody>
          <a:bodyPr/>
          <a:lstStyle/>
          <a:p>
            <a:r>
              <a:rPr lang="en-US" dirty="0" smtClean="0"/>
              <a:t>Developing Dumpy</a:t>
            </a:r>
            <a:endParaRPr lang="en-US" dirty="0"/>
          </a:p>
        </p:txBody>
      </p:sp>
      <p:sp>
        <p:nvSpPr>
          <p:cNvPr id="3" name="Content Placeholder 2"/>
          <p:cNvSpPr>
            <a:spLocks noGrp="1"/>
          </p:cNvSpPr>
          <p:nvPr>
            <p:ph idx="1"/>
          </p:nvPr>
        </p:nvSpPr>
        <p:spPr/>
        <p:txBody>
          <a:bodyPr>
            <a:normAutofit/>
          </a:bodyPr>
          <a:lstStyle/>
          <a:p>
            <a:r>
              <a:rPr lang="en-US" dirty="0" smtClean="0"/>
              <a:t>Once toy was made, development was obvious: </a:t>
            </a:r>
            <a:r>
              <a:rPr lang="en-US" b="1" dirty="0" smtClean="0"/>
              <a:t>smash lots of cartoon shit...</a:t>
            </a:r>
          </a:p>
        </p:txBody>
      </p:sp>
    </p:spTree>
    <p:extLst>
      <p:ext uri="{BB962C8B-B14F-4D97-AF65-F5344CB8AC3E}">
        <p14:creationId xmlns:p14="http://schemas.microsoft.com/office/powerpoint/2010/main" val="2810211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alphaModFix amt="13000"/>
          </a:blip>
          <a:stretch>
            <a:fillRect/>
          </a:stretch>
        </p:blipFill>
        <p:spPr>
          <a:xfrm>
            <a:off x="0" y="355600"/>
            <a:ext cx="9144000" cy="6143284"/>
          </a:xfrm>
          <a:prstGeom prst="rect">
            <a:avLst/>
          </a:prstGeom>
        </p:spPr>
      </p:pic>
      <p:sp>
        <p:nvSpPr>
          <p:cNvPr id="2" name="Title 1"/>
          <p:cNvSpPr>
            <a:spLocks noGrp="1"/>
          </p:cNvSpPr>
          <p:nvPr>
            <p:ph type="title"/>
          </p:nvPr>
        </p:nvSpPr>
        <p:spPr/>
        <p:txBody>
          <a:bodyPr/>
          <a:lstStyle/>
          <a:p>
            <a:r>
              <a:rPr lang="en-US" dirty="0" smtClean="0"/>
              <a:t>Developing Dumpy</a:t>
            </a:r>
            <a:endParaRPr lang="en-US" dirty="0"/>
          </a:p>
        </p:txBody>
      </p:sp>
      <p:sp>
        <p:nvSpPr>
          <p:cNvPr id="3" name="Content Placeholder 2"/>
          <p:cNvSpPr>
            <a:spLocks noGrp="1"/>
          </p:cNvSpPr>
          <p:nvPr>
            <p:ph idx="1"/>
          </p:nvPr>
        </p:nvSpPr>
        <p:spPr/>
        <p:txBody>
          <a:bodyPr>
            <a:normAutofit/>
          </a:bodyPr>
          <a:lstStyle/>
          <a:p>
            <a:r>
              <a:rPr lang="en-US" dirty="0" smtClean="0">
                <a:solidFill>
                  <a:srgbClr val="7F7F7F"/>
                </a:solidFill>
              </a:rPr>
              <a:t>Once toy was made, development was obvious: </a:t>
            </a:r>
            <a:r>
              <a:rPr lang="en-US" b="1" dirty="0" smtClean="0">
                <a:solidFill>
                  <a:srgbClr val="7F7F7F"/>
                </a:solidFill>
              </a:rPr>
              <a:t>smash lots of cartoon shit...</a:t>
            </a:r>
          </a:p>
          <a:p>
            <a:r>
              <a:rPr lang="en-US" dirty="0" smtClean="0"/>
              <a:t>Hitting lots of cartoon shit </a:t>
            </a:r>
            <a:r>
              <a:rPr lang="en-US" b="1" dirty="0" smtClean="0"/>
              <a:t>into other shit</a:t>
            </a:r>
          </a:p>
        </p:txBody>
      </p:sp>
    </p:spTree>
    <p:extLst>
      <p:ext uri="{BB962C8B-B14F-4D97-AF65-F5344CB8AC3E}">
        <p14:creationId xmlns:p14="http://schemas.microsoft.com/office/powerpoint/2010/main" val="610917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alphaModFix amt="13000"/>
          </a:blip>
          <a:stretch>
            <a:fillRect/>
          </a:stretch>
        </p:blipFill>
        <p:spPr>
          <a:xfrm>
            <a:off x="0" y="355600"/>
            <a:ext cx="9144000" cy="6143284"/>
          </a:xfrm>
          <a:prstGeom prst="rect">
            <a:avLst/>
          </a:prstGeom>
        </p:spPr>
      </p:pic>
      <p:sp>
        <p:nvSpPr>
          <p:cNvPr id="2" name="Title 1"/>
          <p:cNvSpPr>
            <a:spLocks noGrp="1"/>
          </p:cNvSpPr>
          <p:nvPr>
            <p:ph type="title"/>
          </p:nvPr>
        </p:nvSpPr>
        <p:spPr/>
        <p:txBody>
          <a:bodyPr/>
          <a:lstStyle/>
          <a:p>
            <a:r>
              <a:rPr lang="en-US" dirty="0" smtClean="0"/>
              <a:t>Developing Dumpy</a:t>
            </a:r>
            <a:endParaRPr lang="en-US" dirty="0"/>
          </a:p>
        </p:txBody>
      </p:sp>
      <p:sp>
        <p:nvSpPr>
          <p:cNvPr id="3" name="Content Placeholder 2"/>
          <p:cNvSpPr>
            <a:spLocks noGrp="1"/>
          </p:cNvSpPr>
          <p:nvPr>
            <p:ph idx="1"/>
          </p:nvPr>
        </p:nvSpPr>
        <p:spPr/>
        <p:txBody>
          <a:bodyPr>
            <a:normAutofit/>
          </a:bodyPr>
          <a:lstStyle/>
          <a:p>
            <a:r>
              <a:rPr lang="en-US" dirty="0" smtClean="0">
                <a:solidFill>
                  <a:srgbClr val="7F7F7F"/>
                </a:solidFill>
              </a:rPr>
              <a:t>Once toy was made, development was obvious: </a:t>
            </a:r>
            <a:r>
              <a:rPr lang="en-US" b="1" dirty="0" smtClean="0">
                <a:solidFill>
                  <a:srgbClr val="7F7F7F"/>
                </a:solidFill>
              </a:rPr>
              <a:t>smash lots of cartoon shit...</a:t>
            </a:r>
          </a:p>
          <a:p>
            <a:r>
              <a:rPr lang="en-US" dirty="0" smtClean="0">
                <a:solidFill>
                  <a:srgbClr val="7F7F7F"/>
                </a:solidFill>
              </a:rPr>
              <a:t>Hitting lots of cartoon shit </a:t>
            </a:r>
            <a:r>
              <a:rPr lang="en-US" b="1" dirty="0" smtClean="0">
                <a:solidFill>
                  <a:srgbClr val="7F7F7F"/>
                </a:solidFill>
              </a:rPr>
              <a:t>into other shit</a:t>
            </a:r>
          </a:p>
          <a:p>
            <a:r>
              <a:rPr lang="en-US" dirty="0" smtClean="0"/>
              <a:t>Setting up trunk swing mechanic to be useful </a:t>
            </a:r>
            <a:r>
              <a:rPr lang="en-US" b="1" dirty="0" smtClean="0"/>
              <a:t>in</a:t>
            </a:r>
            <a:r>
              <a:rPr lang="en-US" dirty="0" smtClean="0"/>
              <a:t> </a:t>
            </a:r>
            <a:r>
              <a:rPr lang="en-US" b="1" dirty="0" smtClean="0"/>
              <a:t>a new way every few seconds</a:t>
            </a:r>
          </a:p>
          <a:p>
            <a:endParaRPr lang="en-US" b="1" dirty="0" smtClean="0"/>
          </a:p>
        </p:txBody>
      </p:sp>
    </p:spTree>
    <p:extLst>
      <p:ext uri="{BB962C8B-B14F-4D97-AF65-F5344CB8AC3E}">
        <p14:creationId xmlns:p14="http://schemas.microsoft.com/office/powerpoint/2010/main" val="4101790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alphaModFix amt="13000"/>
          </a:blip>
          <a:stretch>
            <a:fillRect/>
          </a:stretch>
        </p:blipFill>
        <p:spPr>
          <a:xfrm>
            <a:off x="0" y="355600"/>
            <a:ext cx="9144000" cy="6143284"/>
          </a:xfrm>
          <a:prstGeom prst="rect">
            <a:avLst/>
          </a:prstGeom>
        </p:spPr>
      </p:pic>
      <p:sp>
        <p:nvSpPr>
          <p:cNvPr id="2" name="Title 1"/>
          <p:cNvSpPr>
            <a:spLocks noGrp="1"/>
          </p:cNvSpPr>
          <p:nvPr>
            <p:ph type="title"/>
          </p:nvPr>
        </p:nvSpPr>
        <p:spPr/>
        <p:txBody>
          <a:bodyPr/>
          <a:lstStyle/>
          <a:p>
            <a:r>
              <a:rPr lang="en-US" dirty="0" smtClean="0"/>
              <a:t>Developing Dumpy</a:t>
            </a:r>
            <a:endParaRPr lang="en-US" dirty="0"/>
          </a:p>
        </p:txBody>
      </p:sp>
      <p:sp>
        <p:nvSpPr>
          <p:cNvPr id="3" name="Content Placeholder 2"/>
          <p:cNvSpPr>
            <a:spLocks noGrp="1"/>
          </p:cNvSpPr>
          <p:nvPr>
            <p:ph idx="1"/>
          </p:nvPr>
        </p:nvSpPr>
        <p:spPr/>
        <p:txBody>
          <a:bodyPr>
            <a:normAutofit/>
          </a:bodyPr>
          <a:lstStyle/>
          <a:p>
            <a:r>
              <a:rPr lang="en-US" dirty="0" smtClean="0"/>
              <a:t>Use varied </a:t>
            </a:r>
            <a:r>
              <a:rPr lang="en-US" b="1" dirty="0" smtClean="0"/>
              <a:t>distance</a:t>
            </a:r>
            <a:r>
              <a:rPr lang="en-US" dirty="0" smtClean="0"/>
              <a:t>. Look and Aim:</a:t>
            </a:r>
          </a:p>
          <a:p>
            <a:pPr lvl="1"/>
            <a:r>
              <a:rPr lang="en-US" dirty="0" smtClean="0"/>
              <a:t>NEAR: First house is in your way, forcing you to smash it and learn how trunk works</a:t>
            </a:r>
          </a:p>
          <a:p>
            <a:pPr lvl="1"/>
            <a:r>
              <a:rPr lang="en-US" dirty="0" smtClean="0"/>
              <a:t>NEAR BELOW: Boys running at you</a:t>
            </a:r>
          </a:p>
          <a:p>
            <a:pPr lvl="1"/>
            <a:r>
              <a:rPr lang="en-US" dirty="0" smtClean="0"/>
              <a:t>NEAR ABOVE : UFOS coming at you</a:t>
            </a:r>
          </a:p>
          <a:p>
            <a:pPr lvl="1"/>
            <a:r>
              <a:rPr lang="en-US" dirty="0" smtClean="0"/>
              <a:t>MID SIDE: Ice cream truck on building</a:t>
            </a:r>
          </a:p>
          <a:p>
            <a:pPr lvl="1"/>
            <a:r>
              <a:rPr lang="en-US" dirty="0" smtClean="0"/>
              <a:t>MID AHEAD: House of Bad Boys</a:t>
            </a:r>
          </a:p>
          <a:p>
            <a:pPr lvl="1"/>
            <a:r>
              <a:rPr lang="en-US" dirty="0" smtClean="0"/>
              <a:t>FAR: Blimp in sky. Distant houses, cars, UFOs</a:t>
            </a:r>
            <a:endParaRPr lang="en-US" dirty="0"/>
          </a:p>
        </p:txBody>
      </p:sp>
    </p:spTree>
    <p:extLst>
      <p:ext uri="{BB962C8B-B14F-4D97-AF65-F5344CB8AC3E}">
        <p14:creationId xmlns:p14="http://schemas.microsoft.com/office/powerpoint/2010/main" val="3815674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alphaModFix amt="13000"/>
          </a:blip>
          <a:stretch>
            <a:fillRect/>
          </a:stretch>
        </p:blipFill>
        <p:spPr>
          <a:xfrm>
            <a:off x="0" y="355600"/>
            <a:ext cx="9144000" cy="6143284"/>
          </a:xfrm>
          <a:prstGeom prst="rect">
            <a:avLst/>
          </a:prstGeom>
        </p:spPr>
      </p:pic>
      <p:sp>
        <p:nvSpPr>
          <p:cNvPr id="2" name="Title 1"/>
          <p:cNvSpPr>
            <a:spLocks noGrp="1"/>
          </p:cNvSpPr>
          <p:nvPr>
            <p:ph type="title"/>
          </p:nvPr>
        </p:nvSpPr>
        <p:spPr/>
        <p:txBody>
          <a:bodyPr/>
          <a:lstStyle/>
          <a:p>
            <a:r>
              <a:rPr lang="en-US" dirty="0" smtClean="0"/>
              <a:t>Developing Dumpy</a:t>
            </a:r>
            <a:endParaRPr lang="en-US" dirty="0"/>
          </a:p>
        </p:txBody>
      </p:sp>
      <p:sp>
        <p:nvSpPr>
          <p:cNvPr id="3" name="Content Placeholder 2"/>
          <p:cNvSpPr>
            <a:spLocks noGrp="1"/>
          </p:cNvSpPr>
          <p:nvPr>
            <p:ph idx="1"/>
          </p:nvPr>
        </p:nvSpPr>
        <p:spPr/>
        <p:txBody>
          <a:bodyPr>
            <a:normAutofit/>
          </a:bodyPr>
          <a:lstStyle/>
          <a:p>
            <a:r>
              <a:rPr lang="en-US" dirty="0" smtClean="0"/>
              <a:t>Use every </a:t>
            </a:r>
            <a:r>
              <a:rPr lang="en-US" b="1" dirty="0" smtClean="0"/>
              <a:t>direction</a:t>
            </a:r>
            <a:r>
              <a:rPr lang="en-US" dirty="0" smtClean="0"/>
              <a:t>. Look and Aim:</a:t>
            </a:r>
          </a:p>
          <a:p>
            <a:pPr lvl="1"/>
            <a:r>
              <a:rPr lang="en-US" dirty="0" smtClean="0"/>
              <a:t>STRAIGHT: First bouncing soccer ball</a:t>
            </a:r>
          </a:p>
          <a:p>
            <a:pPr lvl="1"/>
            <a:r>
              <a:rPr lang="en-US" dirty="0" smtClean="0"/>
              <a:t>SIDE: First Ice Cream Truck</a:t>
            </a:r>
          </a:p>
          <a:p>
            <a:pPr lvl="1"/>
            <a:r>
              <a:rPr lang="en-US" dirty="0" smtClean="0"/>
              <a:t>UP: Inspiration: Inception bent city scene + Pinball</a:t>
            </a:r>
          </a:p>
          <a:p>
            <a:pPr lvl="1"/>
            <a:r>
              <a:rPr lang="en-US" dirty="0" smtClean="0"/>
              <a:t>DOWN: Inspiration: Land of Lost desert scene + side hitting debris at cop cars (sort of like baseball)</a:t>
            </a:r>
          </a:p>
        </p:txBody>
      </p:sp>
    </p:spTree>
    <p:extLst>
      <p:ext uri="{BB962C8B-B14F-4D97-AF65-F5344CB8AC3E}">
        <p14:creationId xmlns:p14="http://schemas.microsoft.com/office/powerpoint/2010/main" val="3587177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alphaModFix amt="13000"/>
          </a:blip>
          <a:stretch>
            <a:fillRect/>
          </a:stretch>
        </p:blipFill>
        <p:spPr>
          <a:xfrm>
            <a:off x="0" y="355600"/>
            <a:ext cx="9144000" cy="6143284"/>
          </a:xfrm>
          <a:prstGeom prst="rect">
            <a:avLst/>
          </a:prstGeom>
        </p:spPr>
      </p:pic>
      <p:sp>
        <p:nvSpPr>
          <p:cNvPr id="2" name="Title 1"/>
          <p:cNvSpPr>
            <a:spLocks noGrp="1"/>
          </p:cNvSpPr>
          <p:nvPr>
            <p:ph type="title"/>
          </p:nvPr>
        </p:nvSpPr>
        <p:spPr/>
        <p:txBody>
          <a:bodyPr/>
          <a:lstStyle/>
          <a:p>
            <a:r>
              <a:rPr lang="en-US" dirty="0" smtClean="0"/>
              <a:t>Dumpy Art</a:t>
            </a:r>
            <a:endParaRPr lang="en-US" dirty="0"/>
          </a:p>
        </p:txBody>
      </p:sp>
      <p:sp>
        <p:nvSpPr>
          <p:cNvPr id="3" name="Content Placeholder 2"/>
          <p:cNvSpPr>
            <a:spLocks noGrp="1"/>
          </p:cNvSpPr>
          <p:nvPr>
            <p:ph idx="1"/>
          </p:nvPr>
        </p:nvSpPr>
        <p:spPr/>
        <p:txBody>
          <a:bodyPr>
            <a:normAutofit/>
          </a:bodyPr>
          <a:lstStyle/>
          <a:p>
            <a:r>
              <a:rPr lang="en-US" dirty="0" smtClean="0"/>
              <a:t>Fill the world quick! Artists way too slow</a:t>
            </a:r>
            <a:endParaRPr lang="en-US" dirty="0"/>
          </a:p>
          <a:p>
            <a:r>
              <a:rPr lang="en-US" dirty="0" smtClean="0"/>
              <a:t>Dumb fun creation process</a:t>
            </a:r>
          </a:p>
          <a:p>
            <a:pPr lvl="1"/>
            <a:r>
              <a:rPr lang="en-US" dirty="0" smtClean="0"/>
              <a:t>Model, color, rig, animate boy </a:t>
            </a:r>
            <a:r>
              <a:rPr lang="en-US" sz="3200" b="1" dirty="0" smtClean="0"/>
              <a:t>in 1 minute</a:t>
            </a:r>
          </a:p>
          <a:p>
            <a:pPr lvl="1"/>
            <a:r>
              <a:rPr lang="en-US" dirty="0" smtClean="0"/>
              <a:t>Bigger, dumber, and DUMBER, clear and DUMP</a:t>
            </a:r>
          </a:p>
        </p:txBody>
      </p:sp>
    </p:spTree>
    <p:extLst>
      <p:ext uri="{BB962C8B-B14F-4D97-AF65-F5344CB8AC3E}">
        <p14:creationId xmlns:p14="http://schemas.microsoft.com/office/powerpoint/2010/main" val="1353910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alphaModFix amt="13000"/>
          </a:blip>
          <a:stretch>
            <a:fillRect/>
          </a:stretch>
        </p:blipFill>
        <p:spPr>
          <a:xfrm>
            <a:off x="0" y="355600"/>
            <a:ext cx="9144000" cy="6143284"/>
          </a:xfrm>
          <a:prstGeom prst="rect">
            <a:avLst/>
          </a:prstGeom>
        </p:spPr>
      </p:pic>
      <p:sp>
        <p:nvSpPr>
          <p:cNvPr id="2" name="Title 1"/>
          <p:cNvSpPr>
            <a:spLocks noGrp="1"/>
          </p:cNvSpPr>
          <p:nvPr>
            <p:ph type="title"/>
          </p:nvPr>
        </p:nvSpPr>
        <p:spPr/>
        <p:txBody>
          <a:bodyPr/>
          <a:lstStyle/>
          <a:p>
            <a:r>
              <a:rPr lang="en-US" dirty="0" smtClean="0"/>
              <a:t>Dumpy Art</a:t>
            </a:r>
            <a:endParaRPr lang="en-US" dirty="0"/>
          </a:p>
        </p:txBody>
      </p:sp>
      <p:sp>
        <p:nvSpPr>
          <p:cNvPr id="3" name="Content Placeholder 2"/>
          <p:cNvSpPr>
            <a:spLocks noGrp="1"/>
          </p:cNvSpPr>
          <p:nvPr>
            <p:ph idx="1"/>
          </p:nvPr>
        </p:nvSpPr>
        <p:spPr/>
        <p:txBody>
          <a:bodyPr>
            <a:normAutofit/>
          </a:bodyPr>
          <a:lstStyle/>
          <a:p>
            <a:r>
              <a:rPr lang="en-US" dirty="0" smtClean="0"/>
              <a:t>Fill the world quick! Artists way too slow</a:t>
            </a:r>
            <a:endParaRPr lang="en-US" dirty="0"/>
          </a:p>
          <a:p>
            <a:r>
              <a:rPr lang="en-US" dirty="0" smtClean="0"/>
              <a:t>Dumb fun creation process</a:t>
            </a:r>
          </a:p>
          <a:p>
            <a:pPr lvl="1"/>
            <a:r>
              <a:rPr lang="en-US" dirty="0" smtClean="0"/>
              <a:t>Model, color, rig, animate boy </a:t>
            </a:r>
            <a:r>
              <a:rPr lang="en-US" sz="3200" b="1" dirty="0" smtClean="0"/>
              <a:t>in 1 minute</a:t>
            </a:r>
          </a:p>
          <a:p>
            <a:pPr lvl="1"/>
            <a:r>
              <a:rPr lang="en-US" dirty="0" smtClean="0"/>
              <a:t>Bigger, dumber, and DUMBER, clear and DUMP</a:t>
            </a:r>
          </a:p>
          <a:p>
            <a:r>
              <a:rPr lang="en-US" dirty="0" smtClean="0"/>
              <a:t>Since I wasn’t “artist” I could do all the art fast in a really shitty way</a:t>
            </a:r>
          </a:p>
          <a:p>
            <a:pPr lvl="1"/>
            <a:r>
              <a:rPr lang="en-US" dirty="0" smtClean="0"/>
              <a:t>If I spent more than “no time” on art it looked bad</a:t>
            </a:r>
          </a:p>
          <a:p>
            <a:pPr lvl="1"/>
            <a:endParaRPr lang="en-US" dirty="0" smtClean="0"/>
          </a:p>
        </p:txBody>
      </p:sp>
    </p:spTree>
    <p:extLst>
      <p:ext uri="{BB962C8B-B14F-4D97-AF65-F5344CB8AC3E}">
        <p14:creationId xmlns:p14="http://schemas.microsoft.com/office/powerpoint/2010/main" val="874240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08 at 12.12.51 A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3027"/>
            <a:ext cx="9144000" cy="5624973"/>
          </a:xfrm>
          <a:prstGeom prst="rect">
            <a:avLst/>
          </a:prstGeom>
        </p:spPr>
      </p:pic>
      <p:sp>
        <p:nvSpPr>
          <p:cNvPr id="5" name="Title 1"/>
          <p:cNvSpPr>
            <a:spLocks noGrp="1"/>
          </p:cNvSpPr>
          <p:nvPr>
            <p:ph type="title"/>
          </p:nvPr>
        </p:nvSpPr>
        <p:spPr>
          <a:xfrm>
            <a:off x="457200" y="274638"/>
            <a:ext cx="8229600" cy="1143000"/>
          </a:xfrm>
        </p:spPr>
        <p:txBody>
          <a:bodyPr/>
          <a:lstStyle/>
          <a:p>
            <a:r>
              <a:rPr lang="en-US" dirty="0" smtClean="0"/>
              <a:t>A Moment Free from Darkness</a:t>
            </a:r>
            <a:endParaRPr lang="en-US" dirty="0"/>
          </a:p>
        </p:txBody>
      </p:sp>
    </p:spTree>
    <p:extLst>
      <p:ext uri="{BB962C8B-B14F-4D97-AF65-F5344CB8AC3E}">
        <p14:creationId xmlns:p14="http://schemas.microsoft.com/office/powerpoint/2010/main" val="3390549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VR Game Dev Class DePaul</a:t>
            </a:r>
            <a:endParaRPr lang="en-US" dirty="0"/>
          </a:p>
        </p:txBody>
      </p:sp>
      <p:sp>
        <p:nvSpPr>
          <p:cNvPr id="3" name="Content Placeholder 2"/>
          <p:cNvSpPr>
            <a:spLocks noGrp="1"/>
          </p:cNvSpPr>
          <p:nvPr>
            <p:ph idx="1"/>
          </p:nvPr>
        </p:nvSpPr>
        <p:spPr/>
        <p:txBody>
          <a:bodyPr>
            <a:normAutofit lnSpcReduction="10000"/>
          </a:bodyPr>
          <a:lstStyle/>
          <a:p>
            <a:r>
              <a:rPr lang="en-US" dirty="0" smtClean="0"/>
              <a:t>Use unique affordances of VR</a:t>
            </a:r>
          </a:p>
          <a:p>
            <a:pPr lvl="1"/>
            <a:r>
              <a:rPr lang="en-US" dirty="0" smtClean="0"/>
              <a:t>Strong sense of presence and embodiment</a:t>
            </a:r>
          </a:p>
          <a:p>
            <a:pPr lvl="1"/>
            <a:r>
              <a:rPr lang="en-US" dirty="0" smtClean="0"/>
              <a:t>Head position and rotation</a:t>
            </a:r>
          </a:p>
          <a:p>
            <a:r>
              <a:rPr lang="en-US" dirty="0" smtClean="0"/>
              <a:t>Create 3-4 very short games in 11 weeks</a:t>
            </a:r>
          </a:p>
          <a:p>
            <a:r>
              <a:rPr lang="en-US" dirty="0" smtClean="0"/>
              <a:t>Immerse player in fantastic:</a:t>
            </a:r>
          </a:p>
          <a:p>
            <a:pPr marL="971550" lvl="1" indent="-514350">
              <a:buFont typeface="+mj-lt"/>
              <a:buAutoNum type="arabicPeriod"/>
            </a:pPr>
            <a:r>
              <a:rPr lang="en-US" dirty="0" smtClean="0"/>
              <a:t>Bodies</a:t>
            </a:r>
          </a:p>
          <a:p>
            <a:pPr marL="971550" lvl="1" indent="-514350">
              <a:buFont typeface="+mj-lt"/>
              <a:buAutoNum type="arabicPeriod"/>
            </a:pPr>
            <a:r>
              <a:rPr lang="en-US" dirty="0" smtClean="0"/>
              <a:t>Spaces</a:t>
            </a:r>
          </a:p>
          <a:p>
            <a:pPr marL="971550" lvl="1" indent="-514350">
              <a:buFont typeface="+mj-lt"/>
              <a:buAutoNum type="arabicPeriod"/>
            </a:pPr>
            <a:r>
              <a:rPr lang="en-US" dirty="0" smtClean="0"/>
              <a:t>Playgrounds</a:t>
            </a:r>
          </a:p>
          <a:p>
            <a:pPr marL="971550" lvl="1" indent="-514350">
              <a:buFont typeface="+mj-lt"/>
              <a:buAutoNum type="arabicPeriod"/>
            </a:pPr>
            <a:r>
              <a:rPr lang="en-US" dirty="0"/>
              <a:t>F</a:t>
            </a:r>
            <a:r>
              <a:rPr lang="en-US" dirty="0" smtClean="0"/>
              <a:t>inal projects</a:t>
            </a:r>
          </a:p>
        </p:txBody>
      </p:sp>
    </p:spTree>
    <p:extLst>
      <p:ext uri="{BB962C8B-B14F-4D97-AF65-F5344CB8AC3E}">
        <p14:creationId xmlns:p14="http://schemas.microsoft.com/office/powerpoint/2010/main" val="416029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VR Game Dev Class DePaul</a:t>
            </a:r>
            <a:endParaRPr lang="en-US" dirty="0"/>
          </a:p>
        </p:txBody>
      </p:sp>
      <p:pic>
        <p:nvPicPr>
          <p:cNvPr id="7" name="Picture 6">
            <a:hlinkClick r:id="rId2"/>
          </p:cNvPr>
          <p:cNvPicPr>
            <a:picLocks noChangeAspect="1"/>
          </p:cNvPicPr>
          <p:nvPr/>
        </p:nvPicPr>
        <p:blipFill>
          <a:blip r:embed="rId3"/>
          <a:stretch>
            <a:fillRect/>
          </a:stretch>
        </p:blipFill>
        <p:spPr>
          <a:xfrm>
            <a:off x="0" y="1702546"/>
            <a:ext cx="9144000" cy="4919359"/>
          </a:xfrm>
          <a:prstGeom prst="rect">
            <a:avLst/>
          </a:prstGeom>
        </p:spPr>
      </p:pic>
    </p:spTree>
    <p:extLst>
      <p:ext uri="{BB962C8B-B14F-4D97-AF65-F5344CB8AC3E}">
        <p14:creationId xmlns:p14="http://schemas.microsoft.com/office/powerpoint/2010/main" val="379890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266"/>
            <a:ext cx="8229600" cy="1143000"/>
          </a:xfrm>
        </p:spPr>
        <p:txBody>
          <a:bodyPr>
            <a:normAutofit/>
          </a:bodyPr>
          <a:lstStyle/>
          <a:p>
            <a:r>
              <a:rPr lang="en-US" dirty="0" smtClean="0"/>
              <a:t>So how can we develop for AR?</a:t>
            </a:r>
            <a:endParaRPr lang="en-US" dirty="0"/>
          </a:p>
        </p:txBody>
      </p:sp>
    </p:spTree>
    <p:extLst>
      <p:ext uri="{BB962C8B-B14F-4D97-AF65-F5344CB8AC3E}">
        <p14:creationId xmlns:p14="http://schemas.microsoft.com/office/powerpoint/2010/main" val="2809547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Comments, Questions?</a:t>
            </a:r>
            <a:endParaRPr lang="en-US" dirty="0"/>
          </a:p>
        </p:txBody>
      </p:sp>
      <p:sp>
        <p:nvSpPr>
          <p:cNvPr id="3" name="Subtitle 2"/>
          <p:cNvSpPr>
            <a:spLocks noGrp="1"/>
          </p:cNvSpPr>
          <p:nvPr>
            <p:ph type="subTitle" idx="1"/>
          </p:nvPr>
        </p:nvSpPr>
        <p:spPr>
          <a:xfrm>
            <a:off x="1371600" y="4592309"/>
            <a:ext cx="6400800" cy="1418493"/>
          </a:xfrm>
        </p:spPr>
        <p:txBody>
          <a:bodyPr/>
          <a:lstStyle/>
          <a:p>
            <a:r>
              <a:rPr lang="en-US" dirty="0" err="1" smtClean="0"/>
              <a:t>www.BrianSchrank.com</a:t>
            </a:r>
            <a:endParaRPr lang="en-US" dirty="0"/>
          </a:p>
        </p:txBody>
      </p:sp>
    </p:spTree>
    <p:extLst>
      <p:ext uri="{BB962C8B-B14F-4D97-AF65-F5344CB8AC3E}">
        <p14:creationId xmlns:p14="http://schemas.microsoft.com/office/powerpoint/2010/main" val="3263504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fontScale="90000"/>
          </a:bodyPr>
          <a:lstStyle/>
          <a:p>
            <a:r>
              <a:rPr lang="en-US" sz="3600" dirty="0" smtClean="0"/>
              <a:t>“Lateral Thinking with Withered Technology”</a:t>
            </a:r>
            <a:r>
              <a:rPr lang="en-US" dirty="0" smtClean="0"/>
              <a:t/>
            </a:r>
            <a:br>
              <a:rPr lang="en-US" dirty="0" smtClean="0"/>
            </a:br>
            <a:r>
              <a:rPr lang="en-US" sz="3600" dirty="0" smtClean="0"/>
              <a:t>—</a:t>
            </a:r>
            <a:r>
              <a:rPr lang="en-US" sz="3600" dirty="0" err="1" smtClean="0"/>
              <a:t>Gunpei</a:t>
            </a:r>
            <a:r>
              <a:rPr lang="en-US" sz="3600" dirty="0" smtClean="0"/>
              <a:t> Yokoi (inventor of Game Boy)</a:t>
            </a:r>
            <a:endParaRPr lang="en-US" sz="3600" dirty="0"/>
          </a:p>
        </p:txBody>
      </p:sp>
      <p:pic>
        <p:nvPicPr>
          <p:cNvPr id="10" name="Picture 9"/>
          <p:cNvPicPr>
            <a:picLocks noChangeAspect="1"/>
          </p:cNvPicPr>
          <p:nvPr/>
        </p:nvPicPr>
        <p:blipFill>
          <a:blip r:embed="rId3"/>
          <a:stretch>
            <a:fillRect/>
          </a:stretch>
        </p:blipFill>
        <p:spPr>
          <a:xfrm>
            <a:off x="5300915" y="2495719"/>
            <a:ext cx="3620499" cy="3238591"/>
          </a:xfrm>
          <a:prstGeom prst="rect">
            <a:avLst/>
          </a:prstGeom>
        </p:spPr>
      </p:pic>
      <p:pic>
        <p:nvPicPr>
          <p:cNvPr id="12" name="Picture 11"/>
          <p:cNvPicPr>
            <a:picLocks noChangeAspect="1"/>
          </p:cNvPicPr>
          <p:nvPr/>
        </p:nvPicPr>
        <p:blipFill>
          <a:blip r:embed="rId4"/>
          <a:stretch>
            <a:fillRect/>
          </a:stretch>
        </p:blipFill>
        <p:spPr>
          <a:xfrm>
            <a:off x="2389700" y="2643652"/>
            <a:ext cx="3677884" cy="3090658"/>
          </a:xfrm>
          <a:prstGeom prst="rect">
            <a:avLst/>
          </a:prstGeom>
        </p:spPr>
      </p:pic>
      <p:pic>
        <p:nvPicPr>
          <p:cNvPr id="2" name="Picture 1"/>
          <p:cNvPicPr>
            <a:picLocks noChangeAspect="1"/>
          </p:cNvPicPr>
          <p:nvPr/>
        </p:nvPicPr>
        <p:blipFill>
          <a:blip r:embed="rId5"/>
          <a:stretch>
            <a:fillRect/>
          </a:stretch>
        </p:blipFill>
        <p:spPr>
          <a:xfrm>
            <a:off x="382158" y="2367431"/>
            <a:ext cx="2007541" cy="3366879"/>
          </a:xfrm>
          <a:prstGeom prst="rect">
            <a:avLst/>
          </a:prstGeom>
        </p:spPr>
      </p:pic>
      <p:sp>
        <p:nvSpPr>
          <p:cNvPr id="3" name="Right Arrow 2"/>
          <p:cNvSpPr/>
          <p:nvPr/>
        </p:nvSpPr>
        <p:spPr>
          <a:xfrm>
            <a:off x="786449" y="5890885"/>
            <a:ext cx="6396832" cy="4703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86746" y="1716691"/>
            <a:ext cx="3055982" cy="646331"/>
          </a:xfrm>
          <a:prstGeom prst="rect">
            <a:avLst/>
          </a:prstGeom>
        </p:spPr>
        <p:txBody>
          <a:bodyPr wrap="none">
            <a:spAutoFit/>
          </a:bodyPr>
          <a:lstStyle/>
          <a:p>
            <a:pPr>
              <a:defRPr/>
            </a:pPr>
            <a:r>
              <a:rPr lang="en-US" dirty="0" smtClean="0"/>
              <a:t>How to design play with cheap</a:t>
            </a:r>
          </a:p>
          <a:p>
            <a:pPr>
              <a:defRPr/>
            </a:pPr>
            <a:r>
              <a:rPr lang="en-US" dirty="0" smtClean="0"/>
              <a:t>well</a:t>
            </a:r>
            <a:r>
              <a:rPr lang="en-US" dirty="0"/>
              <a:t>-understood </a:t>
            </a:r>
            <a:r>
              <a:rPr lang="en-US" dirty="0" smtClean="0"/>
              <a:t>tech?</a:t>
            </a:r>
            <a:endParaRPr lang="en-US" dirty="0"/>
          </a:p>
        </p:txBody>
      </p:sp>
    </p:spTree>
    <p:extLst>
      <p:ext uri="{BB962C8B-B14F-4D97-AF65-F5344CB8AC3E}">
        <p14:creationId xmlns:p14="http://schemas.microsoft.com/office/powerpoint/2010/main" val="172699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fontScale="90000"/>
          </a:bodyPr>
          <a:lstStyle/>
          <a:p>
            <a:r>
              <a:rPr lang="en-US" sz="3600" dirty="0" smtClean="0"/>
              <a:t>Lateral Thinking with </a:t>
            </a:r>
            <a:r>
              <a:rPr lang="en-US" sz="3600" b="1" dirty="0" smtClean="0"/>
              <a:t>Emerging</a:t>
            </a:r>
            <a:r>
              <a:rPr lang="en-US" sz="3600" dirty="0" smtClean="0"/>
              <a:t> Technology</a:t>
            </a:r>
            <a:r>
              <a:rPr lang="en-US" dirty="0" smtClean="0"/>
              <a:t/>
            </a:r>
            <a:br>
              <a:rPr lang="en-US" dirty="0" smtClean="0"/>
            </a:br>
            <a:endParaRPr lang="en-US" sz="3600" dirty="0"/>
          </a:p>
        </p:txBody>
      </p:sp>
    </p:spTree>
    <p:extLst>
      <p:ext uri="{BB962C8B-B14F-4D97-AF65-F5344CB8AC3E}">
        <p14:creationId xmlns:p14="http://schemas.microsoft.com/office/powerpoint/2010/main" val="341566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330"/>
            <a:ext cx="8229600" cy="1143000"/>
          </a:xfrm>
        </p:spPr>
        <p:txBody>
          <a:bodyPr>
            <a:normAutofit/>
          </a:bodyPr>
          <a:lstStyle/>
          <a:p>
            <a:r>
              <a:rPr lang="en-US" dirty="0" smtClean="0"/>
              <a:t>Cartoon Network / Qualcomm </a:t>
            </a:r>
            <a:endParaRPr lang="en-US" dirty="0"/>
          </a:p>
        </p:txBody>
      </p:sp>
      <p:pic>
        <p:nvPicPr>
          <p:cNvPr id="3" name="Picture 2"/>
          <p:cNvPicPr>
            <a:picLocks noChangeAspect="1"/>
          </p:cNvPicPr>
          <p:nvPr/>
        </p:nvPicPr>
        <p:blipFill>
          <a:blip r:embed="rId3"/>
          <a:stretch>
            <a:fillRect/>
          </a:stretch>
        </p:blipFill>
        <p:spPr>
          <a:xfrm>
            <a:off x="269233" y="1988291"/>
            <a:ext cx="2162949" cy="3244424"/>
          </a:xfrm>
          <a:prstGeom prst="rect">
            <a:avLst/>
          </a:prstGeom>
        </p:spPr>
      </p:pic>
      <p:pic>
        <p:nvPicPr>
          <p:cNvPr id="5" name="Picture 4"/>
          <p:cNvPicPr>
            <a:picLocks noChangeAspect="1"/>
          </p:cNvPicPr>
          <p:nvPr/>
        </p:nvPicPr>
        <p:blipFill>
          <a:blip r:embed="rId4"/>
          <a:stretch>
            <a:fillRect/>
          </a:stretch>
        </p:blipFill>
        <p:spPr>
          <a:xfrm>
            <a:off x="2432182" y="1988291"/>
            <a:ext cx="2162949" cy="3244424"/>
          </a:xfrm>
          <a:prstGeom prst="rect">
            <a:avLst/>
          </a:prstGeom>
        </p:spPr>
      </p:pic>
      <p:pic>
        <p:nvPicPr>
          <p:cNvPr id="6" name="Picture 5"/>
          <p:cNvPicPr>
            <a:picLocks noChangeAspect="1"/>
          </p:cNvPicPr>
          <p:nvPr/>
        </p:nvPicPr>
        <p:blipFill>
          <a:blip r:embed="rId5"/>
          <a:stretch>
            <a:fillRect/>
          </a:stretch>
        </p:blipFill>
        <p:spPr>
          <a:xfrm>
            <a:off x="4618329" y="1988292"/>
            <a:ext cx="2162950" cy="3244424"/>
          </a:xfrm>
          <a:prstGeom prst="rect">
            <a:avLst/>
          </a:prstGeom>
        </p:spPr>
      </p:pic>
      <p:pic>
        <p:nvPicPr>
          <p:cNvPr id="7" name="Picture 6"/>
          <p:cNvPicPr>
            <a:picLocks noChangeAspect="1"/>
          </p:cNvPicPr>
          <p:nvPr/>
        </p:nvPicPr>
        <p:blipFill>
          <a:blip r:embed="rId6"/>
          <a:stretch>
            <a:fillRect/>
          </a:stretch>
        </p:blipFill>
        <p:spPr>
          <a:xfrm>
            <a:off x="6781279" y="1988290"/>
            <a:ext cx="2162950" cy="3244425"/>
          </a:xfrm>
          <a:prstGeom prst="rect">
            <a:avLst/>
          </a:prstGeom>
        </p:spPr>
      </p:pic>
      <p:sp>
        <p:nvSpPr>
          <p:cNvPr id="8" name="Rectangle 7"/>
          <p:cNvSpPr/>
          <p:nvPr/>
        </p:nvSpPr>
        <p:spPr>
          <a:xfrm>
            <a:off x="2754828" y="5514834"/>
            <a:ext cx="3727002" cy="523220"/>
          </a:xfrm>
          <a:prstGeom prst="rect">
            <a:avLst/>
          </a:prstGeom>
        </p:spPr>
        <p:txBody>
          <a:bodyPr wrap="none">
            <a:spAutoFit/>
          </a:bodyPr>
          <a:lstStyle/>
          <a:p>
            <a:r>
              <a:rPr lang="en-US" sz="2800" dirty="0" smtClean="0"/>
              <a:t>Handheld AR 2006-2010</a:t>
            </a:r>
            <a:endParaRPr lang="en-US" sz="2800" dirty="0"/>
          </a:p>
        </p:txBody>
      </p:sp>
      <p:sp>
        <p:nvSpPr>
          <p:cNvPr id="9"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bg1">
                    <a:lumMod val="50000"/>
                  </a:schemeClr>
                </a:solidFill>
              </a:rPr>
              <a:t>Lateral Thinking with </a:t>
            </a:r>
            <a:r>
              <a:rPr lang="en-US" sz="3200" b="1" dirty="0" smtClean="0">
                <a:solidFill>
                  <a:schemeClr val="bg1">
                    <a:lumMod val="50000"/>
                  </a:schemeClr>
                </a:solidFill>
              </a:rPr>
              <a:t>Emerging</a:t>
            </a:r>
            <a:r>
              <a:rPr lang="en-US" sz="3200" dirty="0" smtClean="0">
                <a:solidFill>
                  <a:schemeClr val="bg1">
                    <a:lumMod val="50000"/>
                  </a:schemeClr>
                </a:solidFill>
              </a:rPr>
              <a:t> Technology</a:t>
            </a:r>
            <a:br>
              <a:rPr lang="en-US" sz="3200" dirty="0" smtClean="0">
                <a:solidFill>
                  <a:schemeClr val="bg1">
                    <a:lumMod val="50000"/>
                  </a:schemeClr>
                </a:solidFill>
              </a:rPr>
            </a:br>
            <a:endParaRPr lang="en-US" sz="3200" dirty="0">
              <a:solidFill>
                <a:schemeClr val="bg1">
                  <a:lumMod val="50000"/>
                </a:schemeClr>
              </a:solidFill>
            </a:endParaRPr>
          </a:p>
        </p:txBody>
      </p:sp>
    </p:spTree>
    <p:extLst>
      <p:ext uri="{BB962C8B-B14F-4D97-AF65-F5344CB8AC3E}">
        <p14:creationId xmlns:p14="http://schemas.microsoft.com/office/powerpoint/2010/main" val="1688511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340686" y="1854583"/>
            <a:ext cx="3012800" cy="3416300"/>
          </a:xfrm>
          <a:prstGeom prst="rect">
            <a:avLst/>
          </a:prstGeom>
        </p:spPr>
      </p:pic>
      <p:pic>
        <p:nvPicPr>
          <p:cNvPr id="8" name="Picture 7">
            <a:hlinkClick r:id="rId3"/>
          </p:cNvPr>
          <p:cNvPicPr>
            <a:picLocks noChangeAspect="1"/>
          </p:cNvPicPr>
          <p:nvPr/>
        </p:nvPicPr>
        <p:blipFill>
          <a:blip r:embed="rId5"/>
          <a:stretch>
            <a:fillRect/>
          </a:stretch>
        </p:blipFill>
        <p:spPr>
          <a:xfrm>
            <a:off x="4956876" y="1854583"/>
            <a:ext cx="2844800" cy="3416300"/>
          </a:xfrm>
          <a:prstGeom prst="rect">
            <a:avLst/>
          </a:prstGeom>
        </p:spPr>
      </p:pic>
      <p:sp>
        <p:nvSpPr>
          <p:cNvPr id="10" name="Title 1"/>
          <p:cNvSpPr>
            <a:spLocks noGrp="1"/>
          </p:cNvSpPr>
          <p:nvPr>
            <p:ph type="title"/>
          </p:nvPr>
        </p:nvSpPr>
        <p:spPr>
          <a:xfrm>
            <a:off x="457200" y="595330"/>
            <a:ext cx="8229600" cy="1143000"/>
          </a:xfrm>
        </p:spPr>
        <p:txBody>
          <a:bodyPr>
            <a:normAutofit/>
          </a:bodyPr>
          <a:lstStyle/>
          <a:p>
            <a:r>
              <a:rPr lang="en-US" sz="4400" kern="1200" dirty="0" smtClean="0">
                <a:solidFill>
                  <a:schemeClr val="tx1"/>
                </a:solidFill>
                <a:effectLst/>
                <a:latin typeface="+mj-lt"/>
                <a:ea typeface="+mj-ea"/>
                <a:cs typeface="+mj-cs"/>
              </a:rPr>
              <a:t>Cartoon Network / Qualcomm </a:t>
            </a:r>
            <a:endParaRPr lang="en-US" dirty="0"/>
          </a:p>
        </p:txBody>
      </p:sp>
      <p:sp>
        <p:nvSpPr>
          <p:cNvPr id="11" name="Rectangle 10"/>
          <p:cNvSpPr/>
          <p:nvPr/>
        </p:nvSpPr>
        <p:spPr>
          <a:xfrm>
            <a:off x="2754828" y="5514834"/>
            <a:ext cx="3727002" cy="523220"/>
          </a:xfrm>
          <a:prstGeom prst="rect">
            <a:avLst/>
          </a:prstGeom>
        </p:spPr>
        <p:txBody>
          <a:bodyPr wrap="none">
            <a:spAutoFit/>
          </a:bodyPr>
          <a:lstStyle/>
          <a:p>
            <a:r>
              <a:rPr lang="en-US" sz="2800" dirty="0" smtClean="0"/>
              <a:t>Handheld AR 2006-2010</a:t>
            </a:r>
            <a:endParaRPr lang="en-US" sz="2800" dirty="0"/>
          </a:p>
        </p:txBody>
      </p:sp>
    </p:spTree>
    <p:extLst>
      <p:ext uri="{BB962C8B-B14F-4D97-AF65-F5344CB8AC3E}">
        <p14:creationId xmlns:p14="http://schemas.microsoft.com/office/powerpoint/2010/main" val="1845897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330"/>
            <a:ext cx="8229600" cy="1143000"/>
          </a:xfrm>
        </p:spPr>
        <p:txBody>
          <a:bodyPr>
            <a:normAutofit/>
          </a:bodyPr>
          <a:lstStyle/>
          <a:p>
            <a:r>
              <a:rPr lang="en-US" dirty="0" smtClean="0"/>
              <a:t>Cartoon Network / Qualcomm </a:t>
            </a:r>
            <a:endParaRPr lang="en-US" dirty="0"/>
          </a:p>
        </p:txBody>
      </p:sp>
      <p:pic>
        <p:nvPicPr>
          <p:cNvPr id="3" name="Picture 2"/>
          <p:cNvPicPr>
            <a:picLocks noChangeAspect="1"/>
          </p:cNvPicPr>
          <p:nvPr/>
        </p:nvPicPr>
        <p:blipFill>
          <a:blip r:embed="rId3"/>
          <a:stretch>
            <a:fillRect/>
          </a:stretch>
        </p:blipFill>
        <p:spPr>
          <a:xfrm>
            <a:off x="0" y="1860014"/>
            <a:ext cx="2633297" cy="3949946"/>
          </a:xfrm>
          <a:prstGeom prst="rect">
            <a:avLst/>
          </a:prstGeom>
        </p:spPr>
      </p:pic>
      <p:pic>
        <p:nvPicPr>
          <p:cNvPr id="5" name="Picture 4"/>
          <p:cNvPicPr>
            <a:picLocks noChangeAspect="1"/>
          </p:cNvPicPr>
          <p:nvPr/>
        </p:nvPicPr>
        <p:blipFill>
          <a:blip r:embed="rId4"/>
          <a:stretch>
            <a:fillRect/>
          </a:stretch>
        </p:blipFill>
        <p:spPr>
          <a:xfrm>
            <a:off x="5926904" y="1860014"/>
            <a:ext cx="3079182" cy="4618774"/>
          </a:xfrm>
          <a:prstGeom prst="rect">
            <a:avLst/>
          </a:prstGeom>
        </p:spPr>
      </p:pic>
      <p:pic>
        <p:nvPicPr>
          <p:cNvPr id="6" name="Picture 5"/>
          <p:cNvPicPr>
            <a:picLocks noChangeAspect="1"/>
          </p:cNvPicPr>
          <p:nvPr/>
        </p:nvPicPr>
        <p:blipFill>
          <a:blip r:embed="rId5"/>
          <a:stretch>
            <a:fillRect/>
          </a:stretch>
        </p:blipFill>
        <p:spPr>
          <a:xfrm>
            <a:off x="2774418" y="1860014"/>
            <a:ext cx="3001678" cy="4502517"/>
          </a:xfrm>
          <a:prstGeom prst="rect">
            <a:avLst/>
          </a:prstGeom>
        </p:spPr>
      </p:pic>
    </p:spTree>
    <p:extLst>
      <p:ext uri="{BB962C8B-B14F-4D97-AF65-F5344CB8AC3E}">
        <p14:creationId xmlns:p14="http://schemas.microsoft.com/office/powerpoint/2010/main" val="627401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3335</TotalTime>
  <Words>1598</Words>
  <Application>Microsoft Macintosh PowerPoint</Application>
  <PresentationFormat>On-screen Show (4:3)</PresentationFormat>
  <Paragraphs>236</Paragraphs>
  <Slides>40</Slides>
  <Notes>22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Intro to AR Game Design and Development</vt:lpstr>
      <vt:lpstr>What AR is</vt:lpstr>
      <vt:lpstr>What AR is</vt:lpstr>
      <vt:lpstr>So how can we develop for AR?</vt:lpstr>
      <vt:lpstr>“Lateral Thinking with Withered Technology” —Gunpei Yokoi (inventor of Game Boy)</vt:lpstr>
      <vt:lpstr>Lateral Thinking with Emerging Technology </vt:lpstr>
      <vt:lpstr>Cartoon Network / Qualcomm </vt:lpstr>
      <vt:lpstr>Cartoon Network / Qualcomm </vt:lpstr>
      <vt:lpstr>Cartoon Network / Qualcomm </vt:lpstr>
      <vt:lpstr>Cartoon Network / Qualcomm </vt:lpstr>
      <vt:lpstr>Handheld AR works well with</vt:lpstr>
      <vt:lpstr>Handheld AR works well with</vt:lpstr>
      <vt:lpstr>Handheld AR works well with</vt:lpstr>
      <vt:lpstr>Handheld AR works well with</vt:lpstr>
      <vt:lpstr>AR Game Dev DePaul</vt:lpstr>
      <vt:lpstr>Kaiju Kazoo</vt:lpstr>
      <vt:lpstr>After the Gods</vt:lpstr>
      <vt:lpstr>Hololens Game Dev DePaul</vt:lpstr>
      <vt:lpstr>Hololens Game Dev DePaul (Spring 2017)</vt:lpstr>
      <vt:lpstr>Hololens Game Dev DePaul (Spring 2017)</vt:lpstr>
      <vt:lpstr>Lateral Thinking with Emerging Technology </vt:lpstr>
      <vt:lpstr>Lateral Thinking with Emerging Technology </vt:lpstr>
      <vt:lpstr>Lateral Thinking with Emerging Technology </vt:lpstr>
      <vt:lpstr>Lateral Thinking with Emerging Technology </vt:lpstr>
      <vt:lpstr>Lateral Thinking with Emerging Technology </vt:lpstr>
      <vt:lpstr>Some Notes on VR Games</vt:lpstr>
      <vt:lpstr>Some Notes on VR Games</vt:lpstr>
      <vt:lpstr>Initial Goals of Dumpy (2013)</vt:lpstr>
      <vt:lpstr>PowerPoint Presentation</vt:lpstr>
      <vt:lpstr>Developing Dumpy</vt:lpstr>
      <vt:lpstr>Developing Dumpy</vt:lpstr>
      <vt:lpstr>Developing Dumpy</vt:lpstr>
      <vt:lpstr>Developing Dumpy</vt:lpstr>
      <vt:lpstr>Developing Dumpy</vt:lpstr>
      <vt:lpstr>Dumpy Art</vt:lpstr>
      <vt:lpstr>Dumpy Art</vt:lpstr>
      <vt:lpstr>A Moment Free from Darkness</vt:lpstr>
      <vt:lpstr>VR Game Dev Class DePaul</vt:lpstr>
      <vt:lpstr>VR Game Dev Class DePaul</vt:lpstr>
      <vt:lpstr>Comments, Questions?</vt:lpstr>
    </vt:vector>
  </TitlesOfParts>
  <Company>CDM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notes about AR and VR Games </dc:title>
  <dc:creator>Brian Schrank</dc:creator>
  <cp:lastModifiedBy>Brian Schrank</cp:lastModifiedBy>
  <cp:revision>101</cp:revision>
  <cp:lastPrinted>2017-03-28T03:15:47Z</cp:lastPrinted>
  <dcterms:created xsi:type="dcterms:W3CDTF">2016-10-05T23:31:11Z</dcterms:created>
  <dcterms:modified xsi:type="dcterms:W3CDTF">2017-03-28T08:33:32Z</dcterms:modified>
</cp:coreProperties>
</file>